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7" r:id="rId2"/>
    <p:sldId id="258" r:id="rId3"/>
    <p:sldId id="259" r:id="rId4"/>
    <p:sldId id="260" r:id="rId5"/>
    <p:sldId id="266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84" r:id="rId18"/>
    <p:sldId id="275" r:id="rId19"/>
    <p:sldId id="276" r:id="rId20"/>
    <p:sldId id="277" r:id="rId21"/>
    <p:sldId id="273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3" r:id="rId34"/>
    <p:sldId id="290" r:id="rId35"/>
    <p:sldId id="291" r:id="rId36"/>
    <p:sldId id="292" r:id="rId37"/>
    <p:sldId id="294" r:id="rId38"/>
    <p:sldId id="300" r:id="rId39"/>
    <p:sldId id="295" r:id="rId40"/>
    <p:sldId id="296" r:id="rId41"/>
    <p:sldId id="297" r:id="rId42"/>
    <p:sldId id="299" r:id="rId43"/>
    <p:sldId id="298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28A8"/>
    <a:srgbClr val="1631F6"/>
    <a:srgbClr val="016F23"/>
    <a:srgbClr val="01BB3B"/>
    <a:srgbClr val="00D019"/>
    <a:srgbClr val="975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0A4A9F-1633-4AFD-A6D3-6D04CB43F1A5}" type="datetimeFigureOut">
              <a:rPr lang="pl-PL" smtClean="0"/>
              <a:t>12.06.2022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3EED2CF-2E96-4A82-A7BB-5B41965F63B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1052736"/>
            <a:ext cx="6400800" cy="1072480"/>
          </a:xfrm>
        </p:spPr>
        <p:txBody>
          <a:bodyPr>
            <a:normAutofit fontScale="90000"/>
          </a:bodyPr>
          <a:lstStyle/>
          <a:p>
            <a:r>
              <a:rPr lang="pl-PL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Historia</a:t>
            </a:r>
            <a:br>
              <a:rPr lang="pl-PL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szkoły w Łomi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371600" y="4293096"/>
            <a:ext cx="6400800" cy="1193305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pl-PL" b="1" dirty="0"/>
              <a:t>Projekt „Łomia moja mała ojczyzna”</a:t>
            </a:r>
          </a:p>
          <a:p>
            <a:pPr indent="0" algn="ctr">
              <a:buNone/>
            </a:pPr>
            <a:r>
              <a:rPr lang="pl-PL" b="1" dirty="0"/>
              <a:t>klasa VII </a:t>
            </a:r>
          </a:p>
          <a:p>
            <a:pPr indent="0" algn="ctr">
              <a:buNone/>
            </a:pPr>
            <a:r>
              <a:rPr lang="pl-PL" b="1" dirty="0"/>
              <a:t>rok szkolny 2021/2022</a:t>
            </a:r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33712"/>
          <a:stretch/>
        </p:blipFill>
        <p:spPr>
          <a:xfrm>
            <a:off x="2186860" y="2353573"/>
            <a:ext cx="4659363" cy="180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1916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" b="20384"/>
          <a:stretch/>
        </p:blipFill>
        <p:spPr>
          <a:xfrm>
            <a:off x="1475656" y="1124744"/>
            <a:ext cx="6336704" cy="3372212"/>
          </a:xfrm>
          <a:prstGeom prst="rect">
            <a:avLst/>
          </a:prstGeom>
        </p:spPr>
      </p:pic>
      <p:sp>
        <p:nvSpPr>
          <p:cNvPr id="3" name="Symbol zastępczy zawartości 2"/>
          <p:cNvSpPr txBox="1">
            <a:spLocks/>
          </p:cNvSpPr>
          <p:nvPr/>
        </p:nvSpPr>
        <p:spPr>
          <a:xfrm>
            <a:off x="1079612" y="4497119"/>
            <a:ext cx="7128792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7432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Tx/>
              <a:buFont typeface="Wingdings" pitchFamily="2" charset="2"/>
              <a:buChar char="v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dirty="0"/>
              <a:t>Budynek szkoły z okresu ok. 1980-90r.</a:t>
            </a:r>
            <a:endParaRPr lang="pl-PL" sz="600" dirty="0"/>
          </a:p>
          <a:p>
            <a:pPr indent="0" algn="ctr">
              <a:lnSpc>
                <a:spcPct val="100000"/>
              </a:lnSpc>
              <a:buNone/>
            </a:pPr>
            <a:endParaRPr lang="pl-PL" sz="200" dirty="0"/>
          </a:p>
          <a:p>
            <a:pPr indent="0">
              <a:lnSpc>
                <a:spcPct val="100000"/>
              </a:lnSpc>
              <a:buNone/>
            </a:pPr>
            <a:r>
              <a:rPr lang="pl-PL" dirty="0"/>
              <a:t> Pierwotnie była ona 7 – klasowa i uczęszczało do niej około 130 uczniów. </a:t>
            </a:r>
          </a:p>
          <a:p>
            <a:pPr indent="0">
              <a:lnSpc>
                <a:spcPct val="100000"/>
              </a:lnSpc>
              <a:buNone/>
            </a:pPr>
            <a:r>
              <a:rPr lang="pl-PL" dirty="0"/>
              <a:t>Od roku 1967 dzieci mogły ukończyć w Łomi 8 klas. </a:t>
            </a:r>
          </a:p>
          <a:p>
            <a:pPr indent="0" algn="ctr">
              <a:lnSpc>
                <a:spcPct val="100000"/>
              </a:lnSpc>
              <a:buNone/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99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cap="none" dirty="0">
                <a:latin typeface="+mn-lt"/>
              </a:rPr>
              <a:t>Lekcje religii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W tamtych czasach w szkole nie było lekcji religii. Dzieci religii uczyły się w prywatnych domach u państwa min. Ciesielskich i Zarazińskich. </a:t>
            </a:r>
          </a:p>
          <a:p>
            <a:r>
              <a:rPr lang="pl-PL" dirty="0"/>
              <a:t>Jak wspomina pani Genowefa Ciesielska, proboszcz parafii podpisywał umowę z właścicielem domu na udostępnienie pomieszczenia na naukę religii w zamian za drobną opłatę. W celu sprawdzenia warunków w jakich były prowadzone zajęcia, pani Ciesielska wspomina wizytę kontrolną w swoim domu przez biskupa i odprawioną Mszę Św.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6504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0"/>
          <a:stretch/>
        </p:blipFill>
        <p:spPr bwMode="auto">
          <a:xfrm>
            <a:off x="1547664" y="1268760"/>
            <a:ext cx="5765165" cy="3077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371600" y="4509120"/>
            <a:ext cx="6224736" cy="576064"/>
          </a:xfrm>
          <a:prstGeom prst="rect">
            <a:avLst/>
          </a:prstGeom>
        </p:spPr>
        <p:txBody>
          <a:bodyPr/>
          <a:lstStyle>
            <a:lvl1pPr marL="0" indent="-27432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Tx/>
              <a:buFont typeface="Wingdings" pitchFamily="2" charset="2"/>
              <a:buChar char="v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pl-PL" dirty="0"/>
              <a:t>Dom Państwa Zarazińskich, w którym odbywały się lekcje religii.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1040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cap="none" dirty="0">
                <a:latin typeface="+mn-lt"/>
              </a:rPr>
              <a:t>Kolejne reformy szkolnictwa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438400"/>
            <a:ext cx="6296744" cy="3048001"/>
          </a:xfrm>
        </p:spPr>
        <p:txBody>
          <a:bodyPr>
            <a:normAutofit fontScale="62500" lnSpcReduction="20000"/>
          </a:bodyPr>
          <a:lstStyle/>
          <a:p>
            <a:r>
              <a:rPr lang="pl-PL" sz="3200" dirty="0"/>
              <a:t>Reforma w roku 1999 spowodowała, że szkoła stała się     6 – klasową, dzieci mogły uczyć się religii w szkole, 	         a młodzież mogła dalej uczyć się w gimnazjum w Mławie   lub Lipowcu Kościelnym. </a:t>
            </a:r>
          </a:p>
          <a:p>
            <a:r>
              <a:rPr lang="pl-PL" sz="3200" dirty="0"/>
              <a:t>Wraz z powstaniem nowej reformy w 2017 roku, w Łomi aż do dnia dzisiejszego można kończyć szkołę 8 – klasową. </a:t>
            </a:r>
          </a:p>
          <a:p>
            <a:endParaRPr lang="pl-PL" sz="3200" b="1" spc="3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1680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0800" cy="1000472"/>
          </a:xfrm>
        </p:spPr>
        <p:txBody>
          <a:bodyPr>
            <a:normAutofit fontScale="90000"/>
          </a:bodyPr>
          <a:lstStyle/>
          <a:p>
            <a:r>
              <a:rPr lang="pl-PL" sz="3200" b="1" cap="none" dirty="0">
                <a:latin typeface="+mn-lt"/>
              </a:rPr>
              <a:t>Zmiany przeznaczenia pomieszczeń w szkole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366864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W naszej szkole z biegiem lat przeprowadzono wiele zmian i remontów. </a:t>
            </a:r>
          </a:p>
          <a:p>
            <a:r>
              <a:rPr lang="pl-PL" dirty="0"/>
              <a:t>Pierwotnie, jako szkoła funkcjonowała środkowa część budynku. </a:t>
            </a:r>
          </a:p>
          <a:p>
            <a:r>
              <a:rPr lang="pl-PL" dirty="0"/>
              <a:t>Obecna sala gimnastyczna miała służyć jako świetlica wiejska. </a:t>
            </a:r>
          </a:p>
          <a:p>
            <a:r>
              <a:rPr lang="pl-PL" dirty="0"/>
              <a:t>Pomieszczenia przeznaczone obecnie na pokój nauczycielski i salę komputerową były mieszkaniem pani Wandy Biegańskiej. </a:t>
            </a:r>
          </a:p>
          <a:p>
            <a:r>
              <a:rPr lang="pl-PL" dirty="0"/>
              <a:t> W gabinecie pani dyrektor i znajdującej się klasie obok gabinetu, przez kilka lat funkcjonował posterunek policji i filia Urzędu Gminy.  </a:t>
            </a:r>
          </a:p>
          <a:p>
            <a:r>
              <a:rPr lang="pl-PL" dirty="0"/>
              <a:t>Z czasem pomieszczenia, które zajmował posterunek policji i filia Urzędu Gminy przeznaczono na mieszkanie dla nauczycieli, a pomieszczenia zajmujące przez panią Wandę Biegańską i świetlicę włączono, jako klasy szkolne.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3954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331640" y="1628800"/>
            <a:ext cx="6696744" cy="3960440"/>
          </a:xfrm>
        </p:spPr>
        <p:txBody>
          <a:bodyPr>
            <a:noAutofit/>
          </a:bodyPr>
          <a:lstStyle/>
          <a:p>
            <a:r>
              <a:rPr lang="pl-PL" sz="1500" dirty="0"/>
              <a:t>W miejscu gdzie znajdują się łazienki była klasa. Dzieci korzystały z latryny na zewnątrz szkoły, gdzie znajduje się obecnie kotłownia. </a:t>
            </a:r>
          </a:p>
          <a:p>
            <a:r>
              <a:rPr lang="pl-PL" sz="1500" dirty="0"/>
              <a:t>Z czasem pomieszczenia mieszkalne przekształcono na oddział przedszkolny, który funkcjonował w budynku szkolnym do września 2018r.</a:t>
            </a:r>
          </a:p>
          <a:p>
            <a:r>
              <a:rPr lang="pl-PL" sz="1500" dirty="0"/>
              <a:t>Od września 2018r. pomieszczenie przedszkolne przeznaczone jest na klasę dla uczniów I-III. Do szkoły dostawiono pomieszczenie tzw. w języku uczniów „kontener”, który pełni funkcję klasy. Zmiany te wynikły z powodu przywrócenia w szkołach podstawowych 8 klas.</a:t>
            </a:r>
          </a:p>
        </p:txBody>
      </p:sp>
    </p:spTree>
    <p:extLst>
      <p:ext uri="{BB962C8B-B14F-4D97-AF65-F5344CB8AC3E}">
        <p14:creationId xmlns:p14="http://schemas.microsoft.com/office/powerpoint/2010/main" val="854617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/>
          <p:cNvSpPr/>
          <p:nvPr/>
        </p:nvSpPr>
        <p:spPr>
          <a:xfrm>
            <a:off x="227999" y="639992"/>
            <a:ext cx="8712968" cy="532859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539552" y="1268760"/>
            <a:ext cx="8208912" cy="4011928"/>
            <a:chOff x="0" y="0"/>
            <a:chExt cx="7069449" cy="2772001"/>
          </a:xfrm>
        </p:grpSpPr>
        <p:sp>
          <p:nvSpPr>
            <p:cNvPr id="3" name="Prostokąt 2"/>
            <p:cNvSpPr/>
            <p:nvPr/>
          </p:nvSpPr>
          <p:spPr>
            <a:xfrm>
              <a:off x="4353244" y="0"/>
              <a:ext cx="1624330" cy="59756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grpSp>
          <p:nvGrpSpPr>
            <p:cNvPr id="4" name="Grupa 3"/>
            <p:cNvGrpSpPr/>
            <p:nvPr/>
          </p:nvGrpSpPr>
          <p:grpSpPr>
            <a:xfrm>
              <a:off x="0" y="0"/>
              <a:ext cx="7069449" cy="2772001"/>
              <a:chOff x="0" y="0"/>
              <a:chExt cx="7069449" cy="2772001"/>
            </a:xfrm>
          </p:grpSpPr>
          <p:sp>
            <p:nvSpPr>
              <p:cNvPr id="5" name="Prostokąt 4"/>
              <p:cNvSpPr/>
              <p:nvPr/>
            </p:nvSpPr>
            <p:spPr>
              <a:xfrm>
                <a:off x="0" y="945026"/>
                <a:ext cx="5976620" cy="1789162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6" name="Prostokąt 5"/>
              <p:cNvSpPr/>
              <p:nvPr/>
            </p:nvSpPr>
            <p:spPr>
              <a:xfrm>
                <a:off x="5323264" y="1885088"/>
                <a:ext cx="653629" cy="488749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7" name="Prostokąt 6"/>
              <p:cNvSpPr/>
              <p:nvPr/>
            </p:nvSpPr>
            <p:spPr>
              <a:xfrm>
                <a:off x="1605669" y="945026"/>
                <a:ext cx="2746023" cy="1411605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8" name="Prostokąt 7"/>
              <p:cNvSpPr/>
              <p:nvPr/>
            </p:nvSpPr>
            <p:spPr>
              <a:xfrm>
                <a:off x="2410691" y="945026"/>
                <a:ext cx="984885" cy="14117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9" name="Prostokąt 8"/>
              <p:cNvSpPr/>
              <p:nvPr/>
            </p:nvSpPr>
            <p:spPr>
              <a:xfrm>
                <a:off x="0" y="945026"/>
                <a:ext cx="902335" cy="938463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0" name="Prostokąt 9"/>
              <p:cNvSpPr/>
              <p:nvPr/>
            </p:nvSpPr>
            <p:spPr>
              <a:xfrm>
                <a:off x="901274" y="945026"/>
                <a:ext cx="704395" cy="937895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1" name="Prostokąt 10"/>
              <p:cNvSpPr/>
              <p:nvPr/>
            </p:nvSpPr>
            <p:spPr>
              <a:xfrm>
                <a:off x="2" y="1881301"/>
                <a:ext cx="713740" cy="852887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2" name="Prostokąt 11"/>
              <p:cNvSpPr/>
              <p:nvPr/>
            </p:nvSpPr>
            <p:spPr>
              <a:xfrm>
                <a:off x="713109" y="2375507"/>
                <a:ext cx="260985" cy="358681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3" name="Prostokąt 12"/>
              <p:cNvSpPr/>
              <p:nvPr/>
            </p:nvSpPr>
            <p:spPr>
              <a:xfrm>
                <a:off x="1343154" y="1885088"/>
                <a:ext cx="262508" cy="473157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4" name="Prostokąt 13"/>
              <p:cNvSpPr/>
              <p:nvPr/>
            </p:nvSpPr>
            <p:spPr>
              <a:xfrm>
                <a:off x="4353244" y="1885676"/>
                <a:ext cx="970280" cy="850699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5" name="Prostokąt 14"/>
              <p:cNvSpPr/>
              <p:nvPr/>
            </p:nvSpPr>
            <p:spPr>
              <a:xfrm>
                <a:off x="5013887" y="0"/>
                <a:ext cx="964212" cy="597535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6" name="Prostokąt 15"/>
              <p:cNvSpPr/>
              <p:nvPr/>
            </p:nvSpPr>
            <p:spPr>
              <a:xfrm>
                <a:off x="4352471" y="597568"/>
                <a:ext cx="441325" cy="34730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7" name="Prostokąt 16"/>
              <p:cNvSpPr/>
              <p:nvPr/>
            </p:nvSpPr>
            <p:spPr>
              <a:xfrm>
                <a:off x="5976413" y="192505"/>
                <a:ext cx="1093036" cy="921385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8" name="Prostokąt 17"/>
              <p:cNvSpPr/>
              <p:nvPr/>
            </p:nvSpPr>
            <p:spPr>
              <a:xfrm>
                <a:off x="5976413" y="595016"/>
                <a:ext cx="386080" cy="51887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l-PL"/>
              </a:p>
            </p:txBody>
          </p:sp>
          <p:grpSp>
            <p:nvGrpSpPr>
              <p:cNvPr id="19" name="Grupa 18"/>
              <p:cNvGrpSpPr/>
              <p:nvPr/>
            </p:nvGrpSpPr>
            <p:grpSpPr>
              <a:xfrm>
                <a:off x="678143" y="205631"/>
                <a:ext cx="5589578" cy="2566370"/>
                <a:chOff x="0" y="0"/>
                <a:chExt cx="5589578" cy="2566370"/>
              </a:xfrm>
            </p:grpSpPr>
            <p:sp>
              <p:nvSpPr>
                <p:cNvPr id="20" name="Znak minus 76"/>
                <p:cNvSpPr/>
                <p:nvPr/>
              </p:nvSpPr>
              <p:spPr>
                <a:xfrm rot="5400000">
                  <a:off x="-56686" y="1994864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Znak minus 77"/>
                <p:cNvSpPr/>
                <p:nvPr/>
              </p:nvSpPr>
              <p:spPr>
                <a:xfrm rot="5400000">
                  <a:off x="3579039" y="2292372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Znak minus 78"/>
                <p:cNvSpPr/>
                <p:nvPr/>
              </p:nvSpPr>
              <p:spPr>
                <a:xfrm rot="5400000">
                  <a:off x="205821" y="2305497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Znak minus 79"/>
                <p:cNvSpPr/>
                <p:nvPr/>
              </p:nvSpPr>
              <p:spPr>
                <a:xfrm rot="5400000">
                  <a:off x="-56686" y="2305497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Znak minus 80"/>
                <p:cNvSpPr/>
                <p:nvPr/>
              </p:nvSpPr>
              <p:spPr>
                <a:xfrm rot="5400000">
                  <a:off x="4020926" y="529199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Znak minus 81"/>
                <p:cNvSpPr/>
                <p:nvPr/>
              </p:nvSpPr>
              <p:spPr>
                <a:xfrm rot="5400000">
                  <a:off x="4239682" y="56686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Znak minus 82"/>
                <p:cNvSpPr/>
                <p:nvPr/>
              </p:nvSpPr>
              <p:spPr>
                <a:xfrm rot="5400000">
                  <a:off x="5206583" y="542324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Znak minus 83"/>
                <p:cNvSpPr/>
                <p:nvPr/>
              </p:nvSpPr>
              <p:spPr>
                <a:xfrm rot="5400000">
                  <a:off x="4550315" y="2003614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Znak minus 84"/>
                <p:cNvSpPr/>
                <p:nvPr/>
              </p:nvSpPr>
              <p:spPr>
                <a:xfrm rot="5400000">
                  <a:off x="4554690" y="2231120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Znak minus 85"/>
                <p:cNvSpPr/>
                <p:nvPr/>
              </p:nvSpPr>
              <p:spPr>
                <a:xfrm>
                  <a:off x="33004" y="1638291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Znak minus 86"/>
                <p:cNvSpPr/>
                <p:nvPr/>
              </p:nvSpPr>
              <p:spPr>
                <a:xfrm>
                  <a:off x="439890" y="1638291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Znak minus 87"/>
                <p:cNvSpPr/>
                <p:nvPr/>
              </p:nvSpPr>
              <p:spPr>
                <a:xfrm>
                  <a:off x="689272" y="2115179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Znak minus 88"/>
                <p:cNvSpPr/>
                <p:nvPr/>
              </p:nvSpPr>
              <p:spPr>
                <a:xfrm>
                  <a:off x="1398041" y="2115179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Znak minus 89"/>
                <p:cNvSpPr/>
                <p:nvPr/>
              </p:nvSpPr>
              <p:spPr>
                <a:xfrm>
                  <a:off x="2347442" y="2115179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4" name="Znak minus 90"/>
                <p:cNvSpPr/>
                <p:nvPr/>
              </p:nvSpPr>
              <p:spPr>
                <a:xfrm>
                  <a:off x="3086838" y="2491440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5" name="Znak minus 91"/>
                <p:cNvSpPr/>
                <p:nvPr/>
              </p:nvSpPr>
              <p:spPr>
                <a:xfrm>
                  <a:off x="3104338" y="2115179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6" name="Znak minus 92"/>
                <p:cNvSpPr/>
                <p:nvPr/>
              </p:nvSpPr>
              <p:spPr>
                <a:xfrm>
                  <a:off x="5401276" y="863895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7" name="Znak minus 93"/>
                <p:cNvSpPr/>
                <p:nvPr/>
              </p:nvSpPr>
              <p:spPr>
                <a:xfrm>
                  <a:off x="356763" y="2491440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8" name="Znak minus 95"/>
                <p:cNvSpPr/>
                <p:nvPr/>
              </p:nvSpPr>
              <p:spPr>
                <a:xfrm>
                  <a:off x="4806260" y="697641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39" name="Znak minus 97"/>
                <p:cNvSpPr/>
                <p:nvPr/>
              </p:nvSpPr>
              <p:spPr>
                <a:xfrm>
                  <a:off x="4373123" y="1638291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40" name="Znak minus 98"/>
                <p:cNvSpPr/>
                <p:nvPr/>
              </p:nvSpPr>
              <p:spPr>
                <a:xfrm>
                  <a:off x="4801885" y="347631"/>
                  <a:ext cx="188302" cy="74930"/>
                </a:xfrm>
                <a:prstGeom prst="mathMinus">
                  <a:avLst>
                    <a:gd name="adj1" fmla="val 16605"/>
                  </a:avLst>
                </a:prstGeom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</p:grpSp>
        </p:grpSp>
      </p:grpSp>
      <p:sp>
        <p:nvSpPr>
          <p:cNvPr id="42" name="Pole tekstowe 2"/>
          <p:cNvSpPr txBox="1">
            <a:spLocks noChangeArrowheads="1"/>
          </p:cNvSpPr>
          <p:nvPr/>
        </p:nvSpPr>
        <p:spPr bwMode="auto">
          <a:xfrm>
            <a:off x="476593" y="3991529"/>
            <a:ext cx="1198728" cy="123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1. Mieszkanie</a:t>
            </a:r>
          </a:p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 Wandy Biegańskiej </a:t>
            </a:r>
            <a:endParaRPr lang="pl-PL" sz="1000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00" dirty="0">
              <a:effectLst/>
              <a:latin typeface="Calibri"/>
              <a:ea typeface="Calibri"/>
              <a:cs typeface="Times New Roman"/>
            </a:endParaRPr>
          </a:p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016F23"/>
                </a:solidFill>
                <a:effectLst/>
                <a:latin typeface="Calibri"/>
                <a:ea typeface="Calibri"/>
                <a:cs typeface="Times New Roman"/>
              </a:rPr>
              <a:t>2. Sala lekcyjna</a:t>
            </a:r>
            <a:endParaRPr lang="pl-PL" sz="1000" dirty="0">
              <a:solidFill>
                <a:srgbClr val="016F23"/>
              </a:solidFill>
              <a:effectLst/>
              <a:latin typeface="Calibri"/>
              <a:ea typeface="Calibri"/>
              <a:cs typeface="Times New Roman"/>
            </a:endParaRPr>
          </a:p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00" dirty="0">
              <a:effectLst/>
              <a:latin typeface="Calibri"/>
              <a:ea typeface="Calibri"/>
              <a:cs typeface="Times New Roman"/>
            </a:endParaRPr>
          </a:p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1631F6"/>
                </a:solidFill>
                <a:effectLst/>
                <a:latin typeface="Calibri"/>
                <a:ea typeface="Calibri"/>
                <a:cs typeface="Times New Roman"/>
              </a:rPr>
              <a:t>3.Pokój nauczycielski</a:t>
            </a:r>
            <a:endParaRPr lang="pl-PL" sz="1000" dirty="0">
              <a:solidFill>
                <a:srgbClr val="1631F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Pole tekstowe 2"/>
          <p:cNvSpPr txBox="1">
            <a:spLocks noChangeArrowheads="1"/>
          </p:cNvSpPr>
          <p:nvPr/>
        </p:nvSpPr>
        <p:spPr bwMode="auto">
          <a:xfrm>
            <a:off x="1331222" y="4618893"/>
            <a:ext cx="1038737" cy="67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900" b="1" dirty="0">
                <a:solidFill>
                  <a:srgbClr val="016F23"/>
                </a:solidFill>
                <a:effectLst/>
                <a:latin typeface="Calibri"/>
                <a:ea typeface="Calibri"/>
                <a:cs typeface="Times New Roman"/>
              </a:rPr>
              <a:t>1. Pokój nauczycielski</a:t>
            </a:r>
            <a:endParaRPr lang="pl-PL" sz="1050" dirty="0">
              <a:solidFill>
                <a:srgbClr val="016F23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5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900" b="1" dirty="0">
                <a:solidFill>
                  <a:srgbClr val="1631F6"/>
                </a:solidFill>
                <a:effectLst/>
                <a:latin typeface="Calibri"/>
                <a:ea typeface="Calibri"/>
                <a:cs typeface="Times New Roman"/>
              </a:rPr>
              <a:t>2. Biblioteka</a:t>
            </a:r>
            <a:endParaRPr lang="pl-PL" sz="1050" dirty="0">
              <a:solidFill>
                <a:srgbClr val="1631F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4" name="Pole tekstowe 2"/>
          <p:cNvSpPr txBox="1">
            <a:spLocks noChangeArrowheads="1"/>
          </p:cNvSpPr>
          <p:nvPr/>
        </p:nvSpPr>
        <p:spPr bwMode="auto">
          <a:xfrm>
            <a:off x="476593" y="2812289"/>
            <a:ext cx="1298237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1. Mieszkanie Wandy Biegańskiej </a:t>
            </a:r>
            <a:endParaRPr lang="pl-PL" sz="1000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00" dirty="0">
              <a:effectLst/>
              <a:latin typeface="Calibri"/>
              <a:ea typeface="Calibri"/>
              <a:cs typeface="Times New Roman"/>
            </a:endParaRPr>
          </a:p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016F23"/>
                </a:solidFill>
                <a:effectLst/>
                <a:latin typeface="Calibri"/>
                <a:ea typeface="Calibri"/>
                <a:cs typeface="Times New Roman"/>
              </a:rPr>
              <a:t>2. Sala lekcyjna</a:t>
            </a:r>
            <a:endParaRPr lang="pl-PL" sz="1000" dirty="0">
              <a:solidFill>
                <a:srgbClr val="016F23"/>
              </a:solidFill>
              <a:effectLst/>
              <a:latin typeface="Calibri"/>
              <a:ea typeface="Calibri"/>
              <a:cs typeface="Times New Roman"/>
            </a:endParaRPr>
          </a:p>
          <a:p>
            <a:pPr marR="6350">
              <a:lnSpc>
                <a:spcPct val="115000"/>
              </a:lnSpc>
              <a:spcAft>
                <a:spcPts val="0"/>
              </a:spcAft>
            </a:pPr>
            <a:r>
              <a:rPr lang="pl-PL" sz="1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1631F6"/>
                </a:solidFill>
                <a:effectLst/>
                <a:latin typeface="Calibri"/>
                <a:ea typeface="Calibri"/>
                <a:cs typeface="Times New Roman"/>
              </a:rPr>
              <a:t>3. Sala komputerowa </a:t>
            </a:r>
            <a:endParaRPr lang="pl-PL" sz="1000" dirty="0">
              <a:solidFill>
                <a:srgbClr val="1631F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5" name="Pole tekstowe 2"/>
          <p:cNvSpPr txBox="1">
            <a:spLocks noChangeArrowheads="1"/>
          </p:cNvSpPr>
          <p:nvPr/>
        </p:nvSpPr>
        <p:spPr bwMode="auto">
          <a:xfrm>
            <a:off x="1501928" y="3094217"/>
            <a:ext cx="106976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0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Sala lekcyjna</a:t>
            </a:r>
          </a:p>
          <a:p>
            <a:pPr algn="ctr">
              <a:lnSpc>
                <a:spcPct val="115000"/>
              </a:lnSpc>
            </a:pPr>
            <a:r>
              <a:rPr lang="pl-PL" sz="1000" b="1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Nr. 1</a:t>
            </a:r>
            <a:endParaRPr lang="pl-PL" sz="1000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8" name="Pole tekstowe 2"/>
          <p:cNvSpPr txBox="1">
            <a:spLocks noChangeArrowheads="1"/>
          </p:cNvSpPr>
          <p:nvPr/>
        </p:nvSpPr>
        <p:spPr bwMode="auto">
          <a:xfrm>
            <a:off x="2383673" y="3242065"/>
            <a:ext cx="102085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0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Sala lekcyjna</a:t>
            </a:r>
          </a:p>
          <a:p>
            <a:pPr algn="ctr">
              <a:lnSpc>
                <a:spcPct val="115000"/>
              </a:lnSpc>
            </a:pPr>
            <a:r>
              <a:rPr lang="pl-PL" sz="10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Nr. 2</a:t>
            </a:r>
            <a:endParaRPr lang="pl-PL" sz="10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9" name="Pole tekstowe 2"/>
          <p:cNvSpPr txBox="1">
            <a:spLocks noChangeArrowheads="1"/>
          </p:cNvSpPr>
          <p:nvPr/>
        </p:nvSpPr>
        <p:spPr bwMode="auto">
          <a:xfrm>
            <a:off x="3400189" y="3242065"/>
            <a:ext cx="102085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0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Sala lekcyjna</a:t>
            </a:r>
          </a:p>
          <a:p>
            <a:pPr algn="ctr">
              <a:lnSpc>
                <a:spcPct val="115000"/>
              </a:lnSpc>
            </a:pPr>
            <a:r>
              <a:rPr lang="pl-PL" sz="10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Nr. 3</a:t>
            </a:r>
            <a:endParaRPr lang="pl-PL" sz="10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0" name="Pole tekstowe 2"/>
          <p:cNvSpPr txBox="1">
            <a:spLocks noChangeArrowheads="1"/>
          </p:cNvSpPr>
          <p:nvPr/>
        </p:nvSpPr>
        <p:spPr bwMode="auto">
          <a:xfrm>
            <a:off x="4510276" y="3242065"/>
            <a:ext cx="102085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0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Sala lekcyjna</a:t>
            </a:r>
          </a:p>
          <a:p>
            <a:pPr algn="ctr">
              <a:lnSpc>
                <a:spcPct val="115000"/>
              </a:lnSpc>
            </a:pPr>
            <a:r>
              <a:rPr lang="pl-PL" sz="10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Nr. 4</a:t>
            </a:r>
            <a:endParaRPr lang="pl-PL" sz="10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1" name="Pole tekstowe 2"/>
          <p:cNvSpPr txBox="1">
            <a:spLocks noChangeArrowheads="1"/>
          </p:cNvSpPr>
          <p:nvPr/>
        </p:nvSpPr>
        <p:spPr bwMode="auto">
          <a:xfrm>
            <a:off x="3399425" y="4736124"/>
            <a:ext cx="742950" cy="42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100" b="1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Korytarz</a:t>
            </a:r>
            <a:endParaRPr lang="pl-PL" sz="1100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52" name="Łącznik łamany 51"/>
          <p:cNvCxnSpPr/>
          <p:nvPr/>
        </p:nvCxnSpPr>
        <p:spPr>
          <a:xfrm flipV="1">
            <a:off x="4716016" y="5301208"/>
            <a:ext cx="303072" cy="248854"/>
          </a:xfrm>
          <a:prstGeom prst="bentConnector3">
            <a:avLst>
              <a:gd name="adj1" fmla="val 100285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Pole tekstowe 2"/>
          <p:cNvSpPr txBox="1">
            <a:spLocks noChangeArrowheads="1"/>
          </p:cNvSpPr>
          <p:nvPr/>
        </p:nvSpPr>
        <p:spPr bwMode="auto">
          <a:xfrm>
            <a:off x="3802544" y="5330286"/>
            <a:ext cx="1129154" cy="4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pl-PL" sz="1000" b="1" dirty="0">
                <a:effectLst/>
                <a:latin typeface="Calibri"/>
                <a:ea typeface="Calibri"/>
                <a:cs typeface="Times New Roman"/>
              </a:rPr>
              <a:t>Wejście</a:t>
            </a:r>
          </a:p>
          <a:p>
            <a:pPr algn="ctr">
              <a:lnSpc>
                <a:spcPct val="115000"/>
              </a:lnSpc>
            </a:pPr>
            <a:r>
              <a:rPr lang="pl-PL" sz="1000" b="1" dirty="0">
                <a:effectLst/>
                <a:latin typeface="Calibri"/>
                <a:ea typeface="Calibri"/>
                <a:cs typeface="Times New Roman"/>
              </a:rPr>
              <a:t> główne</a:t>
            </a:r>
            <a:endParaRPr lang="pl-PL" sz="1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3" name="Pole tekstowe 2"/>
          <p:cNvSpPr txBox="1">
            <a:spLocks noChangeArrowheads="1"/>
          </p:cNvSpPr>
          <p:nvPr/>
        </p:nvSpPr>
        <p:spPr bwMode="auto">
          <a:xfrm>
            <a:off x="5618173" y="4275061"/>
            <a:ext cx="1079240" cy="67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50" b="1" dirty="0">
                <a:solidFill>
                  <a:srgbClr val="016F23"/>
                </a:solidFill>
                <a:effectLst/>
                <a:latin typeface="Calibri"/>
                <a:ea typeface="Calibri"/>
                <a:cs typeface="Times New Roman"/>
              </a:rPr>
              <a:t>1. Sala lekcyjna</a:t>
            </a:r>
            <a:endParaRPr lang="pl-PL" sz="1050" dirty="0">
              <a:solidFill>
                <a:srgbClr val="016F23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5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50" b="1" dirty="0">
                <a:solidFill>
                  <a:srgbClr val="1631F6"/>
                </a:solidFill>
                <a:effectLst/>
                <a:latin typeface="Calibri"/>
                <a:ea typeface="Calibri"/>
                <a:cs typeface="Times New Roman"/>
              </a:rPr>
              <a:t>2. Korytarz</a:t>
            </a:r>
            <a:endParaRPr lang="pl-PL" sz="1050" dirty="0">
              <a:solidFill>
                <a:srgbClr val="1631F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4" name="Pole tekstowe 2"/>
          <p:cNvSpPr txBox="1">
            <a:spLocks noChangeArrowheads="1"/>
          </p:cNvSpPr>
          <p:nvPr/>
        </p:nvSpPr>
        <p:spPr bwMode="auto">
          <a:xfrm>
            <a:off x="6745626" y="4286439"/>
            <a:ext cx="823994" cy="67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50" b="1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1. Sala lekcyjna</a:t>
            </a:r>
            <a:endParaRPr lang="pl-PL" sz="1050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5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50" b="1" dirty="0">
                <a:solidFill>
                  <a:srgbClr val="1631F6"/>
                </a:solidFill>
                <a:effectLst/>
                <a:latin typeface="Calibri"/>
                <a:ea typeface="Calibri"/>
                <a:cs typeface="Times New Roman"/>
              </a:rPr>
              <a:t>2. Łazienki</a:t>
            </a:r>
            <a:endParaRPr lang="pl-PL" sz="1050" dirty="0">
              <a:solidFill>
                <a:srgbClr val="1631F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5" name="Pole tekstowe 2"/>
          <p:cNvSpPr txBox="1">
            <a:spLocks noChangeArrowheads="1"/>
          </p:cNvSpPr>
          <p:nvPr/>
        </p:nvSpPr>
        <p:spPr bwMode="auto">
          <a:xfrm>
            <a:off x="5730405" y="2793983"/>
            <a:ext cx="1567815" cy="103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50" b="1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1. Świetlica</a:t>
            </a:r>
            <a:endParaRPr lang="pl-PL" sz="1050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5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50" b="1" dirty="0">
                <a:solidFill>
                  <a:srgbClr val="016F23"/>
                </a:solidFill>
                <a:effectLst/>
                <a:latin typeface="Calibri"/>
                <a:ea typeface="Calibri"/>
                <a:cs typeface="Times New Roman"/>
              </a:rPr>
              <a:t>2. Sala lekcyjna</a:t>
            </a:r>
            <a:endParaRPr lang="pl-PL" sz="1050" dirty="0">
              <a:solidFill>
                <a:srgbClr val="016F23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5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50" b="1" dirty="0">
                <a:solidFill>
                  <a:schemeClr val="bg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3. Sala gimnastyczna</a:t>
            </a:r>
            <a:endParaRPr lang="pl-PL" sz="1050" dirty="0">
              <a:solidFill>
                <a:schemeClr val="bg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6" name="Pole tekstowe 2"/>
          <p:cNvSpPr txBox="1">
            <a:spLocks noChangeArrowheads="1"/>
          </p:cNvSpPr>
          <p:nvPr/>
        </p:nvSpPr>
        <p:spPr bwMode="auto">
          <a:xfrm>
            <a:off x="5561872" y="1264880"/>
            <a:ext cx="1920240" cy="137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1.Urząd gminy/posterunek policji</a:t>
            </a:r>
            <a:endParaRPr lang="pl-PL" sz="1000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016F23"/>
                </a:solidFill>
                <a:effectLst/>
                <a:latin typeface="Calibri"/>
                <a:ea typeface="Calibri"/>
                <a:cs typeface="Times New Roman"/>
              </a:rPr>
              <a:t>2.Mieszkanie </a:t>
            </a:r>
            <a:endParaRPr lang="pl-PL" sz="1000" dirty="0">
              <a:solidFill>
                <a:srgbClr val="016F23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300" b="1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pl-PL" sz="1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1631F6"/>
                </a:solidFill>
                <a:effectLst/>
                <a:latin typeface="Calibri"/>
                <a:ea typeface="Calibri"/>
                <a:cs typeface="Times New Roman"/>
              </a:rPr>
              <a:t>3.Gabinet dyrektora i przedszkole</a:t>
            </a:r>
            <a:endParaRPr lang="pl-PL" sz="1000" dirty="0">
              <a:solidFill>
                <a:srgbClr val="1631F6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000" b="1" dirty="0">
                <a:solidFill>
                  <a:srgbClr val="A528A8"/>
                </a:solidFill>
                <a:effectLst/>
                <a:latin typeface="Calibri"/>
                <a:ea typeface="Calibri"/>
                <a:cs typeface="Times New Roman"/>
              </a:rPr>
              <a:t>4. Gabinet dyrektora Sala lekcyjna</a:t>
            </a:r>
            <a:endParaRPr lang="pl-PL" sz="1000" dirty="0">
              <a:solidFill>
                <a:srgbClr val="A528A8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7" name="Pole tekstowe 2"/>
          <p:cNvSpPr txBox="1">
            <a:spLocks noChangeArrowheads="1"/>
          </p:cNvSpPr>
          <p:nvPr/>
        </p:nvSpPr>
        <p:spPr bwMode="auto">
          <a:xfrm>
            <a:off x="7887064" y="1851096"/>
            <a:ext cx="936104" cy="67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100" b="1" dirty="0">
                <a:solidFill>
                  <a:srgbClr val="A528A8"/>
                </a:solidFill>
                <a:effectLst/>
                <a:latin typeface="Calibri"/>
                <a:ea typeface="Calibri"/>
                <a:cs typeface="Times New Roman"/>
              </a:rPr>
              <a:t>Sala lekcyjna</a:t>
            </a:r>
            <a:endParaRPr lang="pl-PL" sz="1100" dirty="0">
              <a:solidFill>
                <a:srgbClr val="A528A8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8" name="Pole tekstowe 2"/>
          <p:cNvSpPr txBox="1">
            <a:spLocks noChangeArrowheads="1"/>
          </p:cNvSpPr>
          <p:nvPr/>
        </p:nvSpPr>
        <p:spPr bwMode="auto">
          <a:xfrm>
            <a:off x="7417484" y="2363790"/>
            <a:ext cx="610900" cy="42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900" b="1" dirty="0">
                <a:solidFill>
                  <a:srgbClr val="A528A8"/>
                </a:solidFill>
                <a:effectLst/>
                <a:latin typeface="Calibri"/>
                <a:ea typeface="Calibri"/>
                <a:cs typeface="Times New Roman"/>
              </a:rPr>
              <a:t>Korytarz</a:t>
            </a:r>
            <a:endParaRPr lang="pl-PL" sz="900" dirty="0">
              <a:solidFill>
                <a:srgbClr val="A528A8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0" name="Pole tekstowe 2"/>
          <p:cNvSpPr txBox="1">
            <a:spLocks noChangeArrowheads="1"/>
          </p:cNvSpPr>
          <p:nvPr/>
        </p:nvSpPr>
        <p:spPr bwMode="auto">
          <a:xfrm>
            <a:off x="1850591" y="4136293"/>
            <a:ext cx="96456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900" b="1" dirty="0">
                <a:solidFill>
                  <a:srgbClr val="1631F6"/>
                </a:solidFill>
                <a:effectLst/>
                <a:latin typeface="Calibri"/>
                <a:ea typeface="Calibri"/>
                <a:cs typeface="Times New Roman"/>
              </a:rPr>
              <a:t>Kantorek</a:t>
            </a:r>
            <a:endParaRPr lang="pl-PL" sz="900" dirty="0">
              <a:solidFill>
                <a:srgbClr val="1631F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1" name="pole tekstowe 70"/>
          <p:cNvSpPr txBox="1"/>
          <p:nvPr/>
        </p:nvSpPr>
        <p:spPr>
          <a:xfrm>
            <a:off x="425743" y="90104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Przeznaczenie pomieszczeń w szkole na przestrzeni lat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539554" y="2133623"/>
            <a:ext cx="3731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Każdy kolor to zmiana przeznaczenia</a:t>
            </a:r>
          </a:p>
        </p:txBody>
      </p:sp>
    </p:spTree>
    <p:extLst>
      <p:ext uri="{BB962C8B-B14F-4D97-AF65-F5344CB8AC3E}">
        <p14:creationId xmlns:p14="http://schemas.microsoft.com/office/powerpoint/2010/main" val="3134633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 b="26331"/>
          <a:stretch/>
        </p:blipFill>
        <p:spPr bwMode="auto">
          <a:xfrm>
            <a:off x="899592" y="1322864"/>
            <a:ext cx="7272808" cy="3415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142516" y="4869160"/>
            <a:ext cx="2585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Zdjęcie szkoły z ok. 2014r.</a:t>
            </a:r>
          </a:p>
        </p:txBody>
      </p:sp>
    </p:spTree>
    <p:extLst>
      <p:ext uri="{BB962C8B-B14F-4D97-AF65-F5344CB8AC3E}">
        <p14:creationId xmlns:p14="http://schemas.microsoft.com/office/powerpoint/2010/main" val="3125436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5"/>
          <a:stretch/>
        </p:blipFill>
        <p:spPr bwMode="auto">
          <a:xfrm>
            <a:off x="1547664" y="1196752"/>
            <a:ext cx="5765165" cy="3054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537772" y="4420830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Występy uczniów z okazji choinki i Nowego 1980 Roku.</a:t>
            </a:r>
          </a:p>
        </p:txBody>
      </p:sp>
    </p:spTree>
    <p:extLst>
      <p:ext uri="{BB962C8B-B14F-4D97-AF65-F5344CB8AC3E}">
        <p14:creationId xmlns:p14="http://schemas.microsoft.com/office/powerpoint/2010/main" val="286096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408712" cy="345638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259632" y="4869160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Pani Jadwiga Cieślak z uczniami podczas występów</a:t>
            </a:r>
          </a:p>
        </p:txBody>
      </p:sp>
    </p:spTree>
    <p:extLst>
      <p:ext uri="{BB962C8B-B14F-4D97-AF65-F5344CB8AC3E}">
        <p14:creationId xmlns:p14="http://schemas.microsoft.com/office/powerpoint/2010/main" val="412430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99592" y="1295400"/>
            <a:ext cx="7416824" cy="685800"/>
          </a:xfrm>
        </p:spPr>
        <p:txBody>
          <a:bodyPr>
            <a:normAutofit fontScale="90000"/>
          </a:bodyPr>
          <a:lstStyle/>
          <a:p>
            <a:r>
              <a:rPr lang="pl-PL" b="1" cap="none" dirty="0">
                <a:latin typeface="+mn-lt"/>
              </a:rPr>
              <a:t>Etapy powstania szkoły w Łomi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Po I wojnie światowej dzieci z Łomi uczęszczały do Szkoły Podstawowej w Turzy Małej. </a:t>
            </a:r>
          </a:p>
          <a:p>
            <a:pPr indent="0">
              <a:buNone/>
            </a:pPr>
            <a:endParaRPr lang="pl-PL" sz="2000" dirty="0"/>
          </a:p>
          <a:p>
            <a:r>
              <a:rPr lang="pl-PL" sz="2000" dirty="0"/>
              <a:t>Po zmianie obwodu szkolnego w latach 30 – tych dzieci chodziły do szkoły znajdującej się w Wojnówce. 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604894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5506531" cy="338437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63688" y="4590236"/>
            <a:ext cx="2664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Katarzyna Jabłonowska - od lewej, Katarzyna Kuc, </a:t>
            </a:r>
          </a:p>
          <a:p>
            <a:r>
              <a:rPr lang="pl-PL" sz="1400" dirty="0"/>
              <a:t>Ania Banaś - trzecia od lewej, Marzena Ogińska, </a:t>
            </a:r>
          </a:p>
          <a:p>
            <a:r>
              <a:rPr lang="pl-PL" sz="1400" dirty="0"/>
              <a:t>Iwona Zakrzewska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004048" y="459023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Mariusz Suchecki, </a:t>
            </a:r>
          </a:p>
          <a:p>
            <a:r>
              <a:rPr lang="pl-PL" sz="1400" dirty="0"/>
              <a:t>Dariusz Kowalski,</a:t>
            </a:r>
          </a:p>
          <a:p>
            <a:r>
              <a:rPr lang="pl-PL" sz="1400" dirty="0"/>
              <a:t>Arek Ciesielski - trzeci od prawej,</a:t>
            </a:r>
          </a:p>
          <a:p>
            <a:r>
              <a:rPr lang="pl-PL" sz="1400" dirty="0"/>
              <a:t>Artur </a:t>
            </a:r>
            <a:r>
              <a:rPr lang="pl-PL" sz="1400" dirty="0" err="1"/>
              <a:t>Palak</a:t>
            </a:r>
            <a:r>
              <a:rPr lang="pl-PL" sz="1400" dirty="0"/>
              <a:t>,</a:t>
            </a:r>
          </a:p>
          <a:p>
            <a:r>
              <a:rPr lang="pl-PL" sz="1400" dirty="0"/>
              <a:t>jedna os. nierozpoznana</a:t>
            </a: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299504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cap="none" dirty="0"/>
              <a:t>Małe i duże remonty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438872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W szkole systematycznie przeprowadzane są remonty w celu podniesienia jakości i funkcjonalności pomieszczeń. </a:t>
            </a:r>
          </a:p>
          <a:p>
            <a:r>
              <a:rPr lang="pl-PL" dirty="0"/>
              <a:t>Wymienione zostały okna, drzwi, drewniane podłogi. Jeszcze kilkanaście lat temu mieliśmy w szkole drewniane podłogi pomalowane farbą, które wymagały częstego malowania.</a:t>
            </a:r>
          </a:p>
          <a:p>
            <a:r>
              <a:rPr lang="pl-PL" dirty="0"/>
              <a:t>Wyremontowane klasy, korytarz i łazienki oraz nowo zakupione meble nie odbiegają od wyglądu nowoczesnych szkół.</a:t>
            </a:r>
          </a:p>
          <a:p>
            <a:r>
              <a:rPr lang="pl-PL" dirty="0"/>
              <a:t>Część uczących w naszej szkole nauczycieli pamięta jeszcze piece, którymi ogrzewano szkołę. Teraz w szkole działa centralne ogrzewanie, dzięki czemu łatwiej jest utrzymać czystość w szkole i odpowiednią temperaturę.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8906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475656" y="4509120"/>
            <a:ext cx="6400800" cy="833437"/>
          </a:xfrm>
        </p:spPr>
        <p:txBody>
          <a:bodyPr>
            <a:normAutofit fontScale="92500" lnSpcReduction="10000"/>
          </a:bodyPr>
          <a:lstStyle/>
          <a:p>
            <a:pPr indent="0" algn="ctr">
              <a:buNone/>
            </a:pPr>
            <a:r>
              <a:rPr lang="pl-PL" dirty="0"/>
              <a:t>Były dyrektor Marian Adamowski, obecna dyrektor Dorota Ewa Czech podczas wręczania nagród uczniom, w tle piec.</a:t>
            </a:r>
          </a:p>
          <a:p>
            <a:pPr algn="ctr"/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24744"/>
            <a:ext cx="4605020" cy="32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8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Znacznie zmieniło się również wyposażenie klas. </a:t>
            </a:r>
          </a:p>
          <a:p>
            <a:r>
              <a:rPr lang="pl-PL" dirty="0"/>
              <a:t>Prawie w każdej klasie znajduje się tablica multimedialna, w każdej klasie jest komputer, mamy salę komputerową, drukarki, ksero, magnetofony, nagłośnienie, mikroskopy i wiele innych nowoczesnych sprzętów, gier i pomocy dydaktycznych. </a:t>
            </a:r>
          </a:p>
          <a:p>
            <a:r>
              <a:rPr lang="pl-PL" dirty="0"/>
              <a:t>Dzieci mogą korzystać z biblioteki szkolnej. </a:t>
            </a:r>
          </a:p>
        </p:txBody>
      </p:sp>
    </p:spTree>
    <p:extLst>
      <p:ext uri="{BB962C8B-B14F-4D97-AF65-F5344CB8AC3E}">
        <p14:creationId xmlns:p14="http://schemas.microsoft.com/office/powerpoint/2010/main" val="2493701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4" r="34397" b="22061"/>
          <a:stretch/>
        </p:blipFill>
        <p:spPr bwMode="auto">
          <a:xfrm>
            <a:off x="2457510" y="1484784"/>
            <a:ext cx="4091940" cy="3298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331640" y="5013176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Standardowe wyposażenie klasy. Na zdjęciu Nadia Wiśniewska- uczennica.</a:t>
            </a:r>
          </a:p>
        </p:txBody>
      </p:sp>
    </p:spTree>
    <p:extLst>
      <p:ext uri="{BB962C8B-B14F-4D97-AF65-F5344CB8AC3E}">
        <p14:creationId xmlns:p14="http://schemas.microsoft.com/office/powerpoint/2010/main" val="2497014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22326" y="4725144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Obecnie przy Szkole Podstawowej w Łomi działa punkt przedszkolny z dwoma oddziałami dla dzieci 3-4-letnich i 5-6- letnich. Punkt przedszkolny znajduje się nad świetlicą wiejską.</a:t>
            </a:r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28" y="1245136"/>
            <a:ext cx="5530140" cy="293346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737028" y="4189258"/>
            <a:ext cx="1401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/>
              <a:t>Sala Grupy „0”</a:t>
            </a:r>
          </a:p>
        </p:txBody>
      </p:sp>
    </p:spTree>
    <p:extLst>
      <p:ext uri="{BB962C8B-B14F-4D97-AF65-F5344CB8AC3E}">
        <p14:creationId xmlns:p14="http://schemas.microsoft.com/office/powerpoint/2010/main" val="2213364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5"/>
          <a:stretch/>
        </p:blipFill>
        <p:spPr bwMode="auto">
          <a:xfrm>
            <a:off x="1547664" y="1124744"/>
            <a:ext cx="5688632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541200" y="5229200"/>
            <a:ext cx="3344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Pani Teresa Wodowska z grupą „0”</a:t>
            </a:r>
          </a:p>
        </p:txBody>
      </p:sp>
    </p:spTree>
    <p:extLst>
      <p:ext uri="{BB962C8B-B14F-4D97-AF65-F5344CB8AC3E}">
        <p14:creationId xmlns:p14="http://schemas.microsoft.com/office/powerpoint/2010/main" val="3308483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56" y="1265084"/>
            <a:ext cx="5588501" cy="38164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696656" y="5157192"/>
            <a:ext cx="3092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Sala przedszkolna dla 3-4 latków</a:t>
            </a:r>
          </a:p>
        </p:txBody>
      </p:sp>
    </p:spTree>
    <p:extLst>
      <p:ext uri="{BB962C8B-B14F-4D97-AF65-F5344CB8AC3E}">
        <p14:creationId xmlns:p14="http://schemas.microsoft.com/office/powerpoint/2010/main" val="26777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5544616" cy="36004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763688" y="4941168"/>
            <a:ext cx="3092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Sala przedszkolna dla 3-4 latków</a:t>
            </a:r>
          </a:p>
        </p:txBody>
      </p:sp>
    </p:spTree>
    <p:extLst>
      <p:ext uri="{BB962C8B-B14F-4D97-AF65-F5344CB8AC3E}">
        <p14:creationId xmlns:p14="http://schemas.microsoft.com/office/powerpoint/2010/main" val="782100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41770"/>
            <a:ext cx="5832648" cy="396044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444100" y="515719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Lidia </a:t>
            </a:r>
            <a:r>
              <a:rPr lang="pl-PL" dirty="0" err="1"/>
              <a:t>Spłocharska</a:t>
            </a:r>
            <a:r>
              <a:rPr lang="pl-PL" dirty="0"/>
              <a:t> i Michalina Cendrowska z grupą 3-4latków</a:t>
            </a:r>
          </a:p>
        </p:txBody>
      </p:sp>
    </p:spTree>
    <p:extLst>
      <p:ext uri="{BB962C8B-B14F-4D97-AF65-F5344CB8AC3E}">
        <p14:creationId xmlns:p14="http://schemas.microsoft.com/office/powerpoint/2010/main" val="824209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27584" y="1268760"/>
            <a:ext cx="7488832" cy="792088"/>
          </a:xfrm>
        </p:spPr>
        <p:txBody>
          <a:bodyPr>
            <a:noAutofit/>
          </a:bodyPr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dirty="0"/>
              <a:t>Szkołę Podstawową w Łomi założono w 1936r.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dirty="0"/>
              <a:t>Mieściła się w wynajętej izbie państwa Góralskich. 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7"/>
          <a:stretch/>
        </p:blipFill>
        <p:spPr bwMode="auto">
          <a:xfrm>
            <a:off x="1475656" y="2219776"/>
            <a:ext cx="6192688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5308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79712" y="1412776"/>
            <a:ext cx="5402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Dużej zmianie uległo również otoczenie szkoły. </a:t>
            </a:r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43974"/>
            <a:ext cx="6484610" cy="302433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331640" y="5013176"/>
            <a:ext cx="271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Remont terenu przed szkołą</a:t>
            </a:r>
          </a:p>
        </p:txBody>
      </p:sp>
    </p:spTree>
    <p:extLst>
      <p:ext uri="{BB962C8B-B14F-4D97-AF65-F5344CB8AC3E}">
        <p14:creationId xmlns:p14="http://schemas.microsoft.com/office/powerpoint/2010/main" val="4035712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1640" y="2564904"/>
            <a:ext cx="6400800" cy="3048001"/>
          </a:xfrm>
        </p:spPr>
        <p:txBody>
          <a:bodyPr>
            <a:normAutofit/>
          </a:bodyPr>
          <a:lstStyle/>
          <a:p>
            <a:r>
              <a:rPr lang="pl-PL" dirty="0"/>
              <a:t>Kiedyś przed szkołą znajdował się „mini park z ogromnymi drzewami”. Drzewa rzucały cień ograniczając dostęp światła do pomieszczeń. Jesienią natomiast pomimo pięknego, kolorowego dywanu przez krótki czas w roku, wymagało to jednak dużo pracy na ich usunięcie.</a:t>
            </a:r>
          </a:p>
          <a:p>
            <a:r>
              <a:rPr lang="pl-PL" dirty="0"/>
              <a:t>Nie było placu zabaw dla dzieci, a boisko szkolne było wytyczone na trawie.</a:t>
            </a:r>
          </a:p>
        </p:txBody>
      </p:sp>
    </p:spTree>
    <p:extLst>
      <p:ext uri="{BB962C8B-B14F-4D97-AF65-F5344CB8AC3E}">
        <p14:creationId xmlns:p14="http://schemas.microsoft.com/office/powerpoint/2010/main" val="1698489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b="11283"/>
          <a:stretch/>
        </p:blipFill>
        <p:spPr bwMode="auto">
          <a:xfrm>
            <a:off x="1115616" y="1196752"/>
            <a:ext cx="6912767" cy="337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115615" y="4725144"/>
            <a:ext cx="6912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Dziś mamy profesjonalnie zrobiony plac zabaw, z którego chętnie korzystają zarówno starsi i młodsi uczniowie. </a:t>
            </a:r>
          </a:p>
        </p:txBody>
      </p:sp>
    </p:spTree>
    <p:extLst>
      <p:ext uri="{BB962C8B-B14F-4D97-AF65-F5344CB8AC3E}">
        <p14:creationId xmlns:p14="http://schemas.microsoft.com/office/powerpoint/2010/main" val="2265656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9"/>
          <a:stretch/>
        </p:blipFill>
        <p:spPr bwMode="auto">
          <a:xfrm>
            <a:off x="1367644" y="1156201"/>
            <a:ext cx="6408712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223628" y="4890001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Na nowoczesnym boisku szkolnym gramy i ćwiczymy podczas lekcji wychowania fizycznego. W naszej szkole odbywają się również zawody sportowe dla uczniów z całej gminy</a:t>
            </a:r>
          </a:p>
        </p:txBody>
      </p:sp>
    </p:spTree>
    <p:extLst>
      <p:ext uri="{BB962C8B-B14F-4D97-AF65-F5344CB8AC3E}">
        <p14:creationId xmlns:p14="http://schemas.microsoft.com/office/powerpoint/2010/main" val="2081088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 obecnych czasach uczniowie wyjeżdżają na wycieczki w różne strony Polski, co w dawnych czasach było niemożliwe lub bardzo rzadkie. </a:t>
            </a:r>
          </a:p>
          <a:p>
            <a:r>
              <a:rPr lang="pl-PL" dirty="0"/>
              <a:t>W życiu naszej szkoły zawsze bardzo aktywnie brali udział rodzice uczniów. Włączali się do działań podejmowanych w szkole zarówno tych kulturalnych jak i w drobnych remontach. Przecież beż ich wysiłku nie byłoby tej szkoły.</a:t>
            </a:r>
          </a:p>
        </p:txBody>
      </p:sp>
    </p:spTree>
    <p:extLst>
      <p:ext uri="{BB962C8B-B14F-4D97-AF65-F5344CB8AC3E}">
        <p14:creationId xmlns:p14="http://schemas.microsoft.com/office/powerpoint/2010/main" val="1526225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pl-PL" dirty="0"/>
              <a:t>Nasza szkoła pomimo funkcjonowania wielu lat, miała tylko czterech dyrektorów, są to:</a:t>
            </a:r>
          </a:p>
          <a:p>
            <a:r>
              <a:rPr lang="pl-PL" dirty="0"/>
              <a:t>Wanda Biegańska od 1952r. do 1966 r.</a:t>
            </a:r>
          </a:p>
          <a:p>
            <a:r>
              <a:rPr lang="pl-PL" dirty="0"/>
              <a:t>Stanisław Majewski od 1966r. do 1984r.</a:t>
            </a:r>
          </a:p>
          <a:p>
            <a:r>
              <a:rPr lang="pl-PL" dirty="0"/>
              <a:t>Marian Adamowski od 1984r. do </a:t>
            </a:r>
            <a:r>
              <a:rPr lang="pl-PL" dirty="0" smtClean="0"/>
              <a:t>2008r</a:t>
            </a:r>
            <a:r>
              <a:rPr lang="pl-PL" dirty="0"/>
              <a:t>.</a:t>
            </a:r>
          </a:p>
          <a:p>
            <a:r>
              <a:rPr lang="pl-PL" dirty="0"/>
              <a:t>Dorota Ewa Czech od </a:t>
            </a:r>
            <a:r>
              <a:rPr lang="pl-PL" dirty="0" smtClean="0"/>
              <a:t>2008r</a:t>
            </a:r>
            <a:r>
              <a:rPr lang="pl-PL" dirty="0"/>
              <a:t>. do dziś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5695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331640" y="4716923"/>
            <a:ext cx="6480720" cy="928148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1600" dirty="0"/>
              <a:t>Pożegnanie dyrektora szkoły Mariana Adamowskiego</a:t>
            </a:r>
          </a:p>
          <a:p>
            <a:pPr indent="0">
              <a:lnSpc>
                <a:spcPct val="100000"/>
              </a:lnSpc>
              <a:buNone/>
            </a:pPr>
            <a:r>
              <a:rPr lang="pl-PL" sz="1600" dirty="0"/>
              <a:t>Od lewej Bożenna Polkowska, Dorota Czech, Teresa Wodowska, Zbigniew </a:t>
            </a:r>
            <a:r>
              <a:rPr lang="pl-PL" sz="1600" dirty="0" err="1"/>
              <a:t>Pytkowski</a:t>
            </a:r>
            <a:r>
              <a:rPr lang="pl-PL" sz="1600" dirty="0"/>
              <a:t>, Anna </a:t>
            </a:r>
            <a:r>
              <a:rPr lang="pl-PL" sz="1600" dirty="0" err="1"/>
              <a:t>Podowska</a:t>
            </a:r>
            <a:r>
              <a:rPr lang="pl-PL" sz="1600" dirty="0"/>
              <a:t>, Teresa </a:t>
            </a:r>
            <a:r>
              <a:rPr lang="pl-PL" sz="1600" dirty="0" err="1"/>
              <a:t>Ulaszewska</a:t>
            </a:r>
            <a:r>
              <a:rPr lang="pl-PL" sz="1600" dirty="0"/>
              <a:t>, dyr. Marian Adamowski</a:t>
            </a: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3"/>
            <a:ext cx="5976664" cy="36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11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632848" cy="784448"/>
          </a:xfrm>
        </p:spPr>
        <p:txBody>
          <a:bodyPr>
            <a:noAutofit/>
          </a:bodyPr>
          <a:lstStyle/>
          <a:p>
            <a:r>
              <a:rPr lang="pl-PL" sz="2400" b="1" cap="none" spc="0" dirty="0"/>
              <a:t>Dyrektorzy i nauczyciele naszej szkoły z uczniami</a:t>
            </a:r>
            <a:br>
              <a:rPr lang="pl-PL" sz="2400" b="1" cap="none" spc="0" dirty="0"/>
            </a:br>
            <a:r>
              <a:rPr lang="pl-PL" sz="2400" b="1" cap="none" spc="0" dirty="0"/>
              <a:t>od czasów kierownika Stanisława Majewskiego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4869160"/>
            <a:ext cx="7560840" cy="1080120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1200" dirty="0"/>
              <a:t>Kadra od lewej: Jadwiga Cieślak (kl. I-III), Cecylia Majewska (matematyka), Kierownik szkoły Stanisław Majewski (historia), </a:t>
            </a:r>
          </a:p>
          <a:p>
            <a:pPr indent="0">
              <a:lnSpc>
                <a:spcPct val="120000"/>
              </a:lnSpc>
              <a:buNone/>
            </a:pPr>
            <a:r>
              <a:rPr lang="pl-PL" sz="1200" dirty="0"/>
              <a:t>Uczniowie: od lewej drugi rząd: Ewa </a:t>
            </a:r>
            <a:r>
              <a:rPr lang="pl-PL" sz="1200" dirty="0" err="1"/>
              <a:t>Gocajna</a:t>
            </a:r>
            <a:r>
              <a:rPr lang="pl-PL" sz="1200" dirty="0"/>
              <a:t> (z domu Dobosz), Ewa </a:t>
            </a:r>
            <a:r>
              <a:rPr lang="pl-PL" sz="1200" dirty="0" err="1"/>
              <a:t>Mówińska</a:t>
            </a:r>
            <a:r>
              <a:rPr lang="pl-PL" sz="1200" dirty="0"/>
              <a:t>, czwarta od lewej Jagoda Sobotka, siódma od lewej Bożena Sztuba (z domu </a:t>
            </a:r>
            <a:r>
              <a:rPr lang="pl-PL" sz="1200" dirty="0" err="1"/>
              <a:t>Wolfigiel</a:t>
            </a:r>
            <a:r>
              <a:rPr lang="pl-PL" sz="1200" dirty="0"/>
              <a:t>), ósma od lewej Małgorzata Sobotka (jej mama była woźną w naszej szkole), trzeci rząd trzeci od lewej Wilk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21" y="1844824"/>
            <a:ext cx="489654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97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4C02D35-E3DA-A909-1F3A-21590C65D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4365104"/>
            <a:ext cx="7560840" cy="1368152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pl-PL" sz="1400" dirty="0"/>
              <a:t>Pierwszy rząd: od lewej Ania Banaś, Zbigniew </a:t>
            </a:r>
            <a:r>
              <a:rPr lang="pl-PL" sz="1400" dirty="0" err="1"/>
              <a:t>Pytkowski</a:t>
            </a:r>
            <a:r>
              <a:rPr lang="pl-PL" sz="1400" dirty="0"/>
              <a:t> (w-f, muzyka, plastyka), Hanna Bielecka (polski), Marzena </a:t>
            </a:r>
            <a:r>
              <a:rPr lang="pl-PL" sz="1400" dirty="0" err="1"/>
              <a:t>Oginska</a:t>
            </a:r>
            <a:r>
              <a:rPr lang="pl-PL" sz="1400" dirty="0"/>
              <a:t>, Katarzyna Jabłonowska </a:t>
            </a:r>
          </a:p>
          <a:p>
            <a:pPr indent="0">
              <a:lnSpc>
                <a:spcPct val="100000"/>
              </a:lnSpc>
              <a:buNone/>
            </a:pPr>
            <a:r>
              <a:rPr lang="pl-PL" sz="1400" dirty="0"/>
              <a:t>Drugi rząd: od lewej Hanna </a:t>
            </a:r>
            <a:r>
              <a:rPr lang="pl-PL" sz="1400" dirty="0" err="1"/>
              <a:t>Chodubska</a:t>
            </a:r>
            <a:r>
              <a:rPr lang="pl-PL" sz="1400" dirty="0"/>
              <a:t> (rosyjski), Bożenna Polkowska (I-III), Alicja </a:t>
            </a:r>
            <a:r>
              <a:rPr lang="pl-PL" sz="1400" dirty="0" err="1"/>
              <a:t>Jaguszewska</a:t>
            </a:r>
            <a:r>
              <a:rPr lang="pl-PL" sz="1400" dirty="0"/>
              <a:t> (geografia i I-III), Stanisława </a:t>
            </a:r>
            <a:r>
              <a:rPr lang="pl-PL" sz="1400" dirty="0" err="1"/>
              <a:t>Rychcik</a:t>
            </a:r>
            <a:r>
              <a:rPr lang="pl-PL" sz="1400" dirty="0"/>
              <a:t> (biologia, matematyka, w-f), Barbara Ludwikowska-Cichocka (kl.0), Jadwiga Cieślak (I-III) </a:t>
            </a:r>
          </a:p>
          <a:p>
            <a:pPr indent="0">
              <a:lnSpc>
                <a:spcPct val="100000"/>
              </a:lnSpc>
              <a:buNone/>
            </a:pPr>
            <a:r>
              <a:rPr lang="pl-PL" sz="1400" dirty="0"/>
              <a:t>Trzeci rząd: od lewej Arkadiusz Ciesielski, Arkadiusz Rajkowski, Piotr Matusiak, Artur </a:t>
            </a:r>
            <a:r>
              <a:rPr lang="pl-PL" sz="1400" dirty="0" err="1"/>
              <a:t>Palak</a:t>
            </a:r>
            <a:endParaRPr lang="pl-PL" sz="1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D23D37C-4FEA-2697-7863-5348603DD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98" y="1052736"/>
            <a:ext cx="4679758" cy="33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03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6A43EBA-89D6-C4A6-0863-6BA5D2AE8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37" y="1400341"/>
            <a:ext cx="5863927" cy="36861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9980289-E6B1-055D-50E6-0894E9D05DAB}"/>
              </a:ext>
            </a:extLst>
          </p:cNvPr>
          <p:cNvSpPr txBox="1"/>
          <p:nvPr/>
        </p:nvSpPr>
        <p:spPr>
          <a:xfrm>
            <a:off x="1640036" y="5045048"/>
            <a:ext cx="4572000" cy="362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600" dirty="0"/>
              <a:t>Pani Jadwiga Cieślak z klasą</a:t>
            </a:r>
          </a:p>
        </p:txBody>
      </p:sp>
    </p:spTree>
    <p:extLst>
      <p:ext uri="{BB962C8B-B14F-4D97-AF65-F5344CB8AC3E}">
        <p14:creationId xmlns:p14="http://schemas.microsoft.com/office/powerpoint/2010/main" val="463507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187624" y="1556792"/>
            <a:ext cx="6400800" cy="3816424"/>
          </a:xfrm>
        </p:spPr>
        <p:txBody>
          <a:bodyPr>
            <a:noAutofit/>
          </a:bodyPr>
          <a:lstStyle/>
          <a:p>
            <a:r>
              <a:rPr lang="pl-PL" sz="2200" dirty="0"/>
              <a:t>W wynajętym pomieszczeniu była tylko jedna klasa. </a:t>
            </a:r>
          </a:p>
          <a:p>
            <a:r>
              <a:rPr lang="pl-PL" sz="2200" dirty="0"/>
              <a:t>Trzy lata później były już 4 klasy (dalej bez własnego, osobnego budynku). </a:t>
            </a:r>
          </a:p>
          <a:p>
            <a:r>
              <a:rPr lang="pl-PL" sz="2200" dirty="0"/>
              <a:t>W tamtym okresie, w szkole uczył tylko jeden nauczyciel – Pani Janina Purzycka. </a:t>
            </a:r>
          </a:p>
          <a:p>
            <a:r>
              <a:rPr lang="pl-PL" sz="2200" dirty="0"/>
              <a:t>Od roku 1945 nauczał Pan Stanisław Kozłowski.</a:t>
            </a:r>
          </a:p>
          <a:p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2694447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51D6AE2-8A31-0CD4-3FA6-E8661A8FB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27" y="1124744"/>
            <a:ext cx="5401945" cy="356806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8DB58BB3-4C04-EC66-CE85-627A859A505F}"/>
              </a:ext>
            </a:extLst>
          </p:cNvPr>
          <p:cNvSpPr txBox="1"/>
          <p:nvPr/>
        </p:nvSpPr>
        <p:spPr>
          <a:xfrm>
            <a:off x="1187624" y="4653136"/>
            <a:ext cx="7056783" cy="1424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500" dirty="0"/>
              <a:t>Pierwszy rząd: Barbara Ludwikowska-Cichocka, Dorota Ewa Czech (obecna dyrektor szkoły), (…)</a:t>
            </a:r>
          </a:p>
          <a:p>
            <a:pPr>
              <a:lnSpc>
                <a:spcPct val="115000"/>
              </a:lnSpc>
            </a:pPr>
            <a:r>
              <a:rPr lang="pl-PL" sz="1500" dirty="0"/>
              <a:t>Drugi rząd od lewej: Alicja </a:t>
            </a:r>
            <a:r>
              <a:rPr lang="pl-PL" sz="1500" dirty="0" err="1"/>
              <a:t>Jaguszewska</a:t>
            </a:r>
            <a:r>
              <a:rPr lang="pl-PL" sz="1500" dirty="0"/>
              <a:t>, Jadwiga Cieślak, ówczesny dyrektor Marian Adamowski (historia), Bożenna Polkowska, Zbigniew </a:t>
            </a:r>
            <a:r>
              <a:rPr lang="pl-PL" sz="1500" dirty="0" err="1"/>
              <a:t>Pytkowski</a:t>
            </a:r>
            <a:r>
              <a:rPr lang="pl-PL" sz="1500" dirty="0"/>
              <a:t>, Teresa Wodowska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78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47156C5-F636-7D04-EBB5-2B3B4AC1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69" y="1196752"/>
            <a:ext cx="5136862" cy="36421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98B5654B-D29F-14B1-DCA3-61F4D1BCD060}"/>
              </a:ext>
            </a:extLst>
          </p:cNvPr>
          <p:cNvSpPr txBox="1"/>
          <p:nvPr/>
        </p:nvSpPr>
        <p:spPr>
          <a:xfrm>
            <a:off x="1403648" y="4838901"/>
            <a:ext cx="6696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/>
              <a:t>Kadra drugi rząd od lewej: Jadwiga Cieślak, Alicja </a:t>
            </a:r>
            <a:r>
              <a:rPr lang="pl-PL" sz="1600" dirty="0" err="1"/>
              <a:t>Jaguszewska</a:t>
            </a:r>
            <a:r>
              <a:rPr lang="pl-PL" sz="1600" dirty="0"/>
              <a:t>, dyr. Marian Adamowski, Bożenna Polkowska, (…), Barbara Ludwikowska-Cichocka, </a:t>
            </a:r>
          </a:p>
          <a:p>
            <a:r>
              <a:rPr lang="pl-PL" sz="1600" dirty="0"/>
              <a:t>trzeci rząd od lewej: Dorota Ewa Czech, Zbigniew </a:t>
            </a:r>
            <a:r>
              <a:rPr lang="pl-PL" sz="1600" dirty="0" err="1"/>
              <a:t>Pytkowski</a:t>
            </a:r>
            <a:r>
              <a:rPr lang="pl-PL" sz="1600" dirty="0"/>
              <a:t>, (…)</a:t>
            </a:r>
          </a:p>
        </p:txBody>
      </p:sp>
    </p:spTree>
    <p:extLst>
      <p:ext uri="{BB962C8B-B14F-4D97-AF65-F5344CB8AC3E}">
        <p14:creationId xmlns:p14="http://schemas.microsoft.com/office/powerpoint/2010/main" val="265207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1810321-6DDB-B6D0-8B8B-4C73B243E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308904"/>
            <a:ext cx="567690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990C83D6-7E2D-FB2A-3B4E-D6565F2440B5}"/>
              </a:ext>
            </a:extLst>
          </p:cNvPr>
          <p:cNvSpPr txBox="1"/>
          <p:nvPr/>
        </p:nvSpPr>
        <p:spPr>
          <a:xfrm>
            <a:off x="1733550" y="497602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/>
              <a:t>Dorota Ewa Czech z uczniami</a:t>
            </a:r>
          </a:p>
        </p:txBody>
      </p:sp>
    </p:spTree>
    <p:extLst>
      <p:ext uri="{BB962C8B-B14F-4D97-AF65-F5344CB8AC3E}">
        <p14:creationId xmlns:p14="http://schemas.microsoft.com/office/powerpoint/2010/main" val="3710146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723B5ED-9F58-96C2-B187-026B6F5CF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b="3781"/>
          <a:stretch/>
        </p:blipFill>
        <p:spPr bwMode="auto">
          <a:xfrm>
            <a:off x="2206478" y="1124744"/>
            <a:ext cx="4731043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DE64C4A-95D4-5300-7F2F-C2194FDC2CCC}"/>
              </a:ext>
            </a:extLst>
          </p:cNvPr>
          <p:cNvSpPr txBox="1"/>
          <p:nvPr/>
        </p:nvSpPr>
        <p:spPr>
          <a:xfrm>
            <a:off x="827584" y="4591127"/>
            <a:ext cx="7200800" cy="1195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Dziewczęta: pierwsza od prawej Iwona Ciesielska, Marta Sobotka, czwarta od prawej Małgorzata Chocholska, pierwsza od lewej Wiesława Matusiak, </a:t>
            </a:r>
            <a:endParaRPr lang="pl-PL" sz="105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Chłopcy: pierwszy od Prawej Wiesław </a:t>
            </a:r>
            <a:r>
              <a:rPr lang="pl-PL" sz="1400" dirty="0" err="1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Rzemieniewski</a:t>
            </a:r>
            <a:r>
              <a:rPr lang="pl-PL" sz="1400" dirty="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, drugi od prawej Jacek Ciesielski, trzeci Andrzej Piotrkowski, czwarty </a:t>
            </a:r>
            <a:r>
              <a:rPr lang="pl-PL" sz="1400" dirty="0" err="1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Krzysztow</a:t>
            </a:r>
            <a:r>
              <a:rPr lang="pl-PL" sz="1400" dirty="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 Szymański </a:t>
            </a:r>
            <a:endParaRPr lang="pl-PL" sz="105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83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04BAA06-0302-F1CD-895F-110A0938E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96" y="1124744"/>
            <a:ext cx="5107207" cy="36004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25F2BFA-1782-8409-BEFD-ECA5F9B98738}"/>
              </a:ext>
            </a:extLst>
          </p:cNvPr>
          <p:cNvSpPr txBox="1"/>
          <p:nvPr/>
        </p:nvSpPr>
        <p:spPr>
          <a:xfrm>
            <a:off x="1187624" y="4716923"/>
            <a:ext cx="6480720" cy="928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Kadra: drugi rząd od lewej: Bożenna </a:t>
            </a:r>
            <a:r>
              <a:rPr lang="pl-PL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Polkowka</a:t>
            </a: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(…), dyr. Dorota Ewa Czech, dyr. Marian Adamowski, Alicja </a:t>
            </a:r>
            <a:r>
              <a:rPr lang="pl-PL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Jaguszewska</a:t>
            </a: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pierwszy od lewej uczeń Jabłonowski (tata Amelii Jabłonowskiej)</a:t>
            </a:r>
          </a:p>
        </p:txBody>
      </p:sp>
    </p:spTree>
    <p:extLst>
      <p:ext uri="{BB962C8B-B14F-4D97-AF65-F5344CB8AC3E}">
        <p14:creationId xmlns:p14="http://schemas.microsoft.com/office/powerpoint/2010/main" val="1433670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9C23BBB-5082-74FB-7D80-44AA651FF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89" y="1160748"/>
            <a:ext cx="6257221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858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D4957B6-40EC-17EA-5F25-731CBA8F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54" y="1124744"/>
            <a:ext cx="5950491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8EF38B8-8C18-C846-C059-86883CA0772F}"/>
              </a:ext>
            </a:extLst>
          </p:cNvPr>
          <p:cNvSpPr txBox="1"/>
          <p:nvPr/>
        </p:nvSpPr>
        <p:spPr>
          <a:xfrm>
            <a:off x="1475656" y="5085184"/>
            <a:ext cx="4572000" cy="362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Dorota Ewa Czech z uczniami przed występami</a:t>
            </a:r>
            <a:endParaRPr lang="pl-PL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04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892AD1D-2B4B-4C29-ACC3-B5F52A132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3"/>
          <a:stretch/>
        </p:blipFill>
        <p:spPr bwMode="auto">
          <a:xfrm>
            <a:off x="1763688" y="1124744"/>
            <a:ext cx="5675777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CC2FFF8-4A8A-93EB-D114-46EE2B0308C0}"/>
              </a:ext>
            </a:extLst>
          </p:cNvPr>
          <p:cNvSpPr txBox="1"/>
          <p:nvPr/>
        </p:nvSpPr>
        <p:spPr>
          <a:xfrm>
            <a:off x="1763688" y="4797152"/>
            <a:ext cx="4572000" cy="362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600" dirty="0">
                <a:cs typeface="Calibri" panose="020F0502020204030204" pitchFamily="34" charset="0"/>
              </a:rPr>
              <a:t>Dorota Ewa Czech z klasą</a:t>
            </a:r>
          </a:p>
        </p:txBody>
      </p:sp>
    </p:spTree>
    <p:extLst>
      <p:ext uri="{BB962C8B-B14F-4D97-AF65-F5344CB8AC3E}">
        <p14:creationId xmlns:p14="http://schemas.microsoft.com/office/powerpoint/2010/main" val="1171724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563050B-3BD6-E7FF-571F-94B0E4FB5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163563"/>
            <a:ext cx="6552728" cy="4530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148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1C45C4E-6486-921C-C0D4-553B4471A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88" y="1160748"/>
            <a:ext cx="6545024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108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99592" y="4653136"/>
            <a:ext cx="7416824" cy="1008112"/>
          </a:xfrm>
        </p:spPr>
        <p:txBody>
          <a:bodyPr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pl-PL" sz="1400" dirty="0"/>
              <a:t>Zdjęcie kadry i uczniów przed szkołą- budynkiem Państwa Góralskich Od lewej górny rząd: Zofia Sobotka, Helena </a:t>
            </a:r>
            <a:r>
              <a:rPr lang="pl-PL" sz="1400" dirty="0" err="1"/>
              <a:t>Frąc</a:t>
            </a:r>
            <a:r>
              <a:rPr lang="pl-PL" sz="1400" dirty="0"/>
              <a:t>, Zofia Kowalska n-l, </a:t>
            </a:r>
            <a:r>
              <a:rPr lang="pl-PL" sz="1400" dirty="0" err="1"/>
              <a:t>dyr.Wanda</a:t>
            </a:r>
            <a:r>
              <a:rPr lang="pl-PL" sz="1400" dirty="0"/>
              <a:t> Biegańska, Irena Pokropska n-l, Tadeusz Mańkowski n-l, </a:t>
            </a:r>
            <a:r>
              <a:rPr lang="pl-PL" sz="1400" dirty="0" err="1"/>
              <a:t>Tąkiel</a:t>
            </a:r>
            <a:r>
              <a:rPr lang="pl-PL" sz="1400" dirty="0"/>
              <a:t> Maria, Genowefa Dusza, dzieci siedzące: od lewej Wieczorek Kazimierz, Halina Głowacka, Szymański Adam, Halina Zarazińska, Jerzy Burakowski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6553" r="1805" b="6671"/>
          <a:stretch/>
        </p:blipFill>
        <p:spPr bwMode="auto">
          <a:xfrm>
            <a:off x="1475656" y="1157481"/>
            <a:ext cx="6192688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3310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55BEBD2-D957-3A86-27F9-60DD94344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102" y="1600200"/>
            <a:ext cx="5217795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17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FF27078-CDF7-5E81-88BE-FA288990B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95" y="1160748"/>
            <a:ext cx="6409409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4928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D43A3DD-82C6-A6B7-129B-42CA3069A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54" y="1160748"/>
            <a:ext cx="6378692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173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FAA0DE2-1CDC-E1C2-FFDB-9B712363E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03" y="1160748"/>
            <a:ext cx="6421794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6611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030D0CD-4420-95AE-744D-00F626E4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188156"/>
            <a:ext cx="6408712" cy="4481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477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4321F39-990A-2989-1CE8-F86C37C8E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73" y="1160748"/>
            <a:ext cx="6317854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4538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A5D643-ECA9-D07A-552E-967C2FF44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37" y="1160748"/>
            <a:ext cx="6417326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577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46D325C-0482-93AB-3384-86734147F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47" y="1196752"/>
            <a:ext cx="6349505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3910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086C87-9A31-056A-4FE8-F716D653D9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400" cap="none" dirty="0">
                <a:latin typeface="+mn-lt"/>
                <a:cs typeface="Calibri" panose="020F0502020204030204" pitchFamily="34" charset="0"/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2010305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99592" y="1268760"/>
            <a:ext cx="7200800" cy="4464496"/>
          </a:xfrm>
        </p:spPr>
        <p:txBody>
          <a:bodyPr>
            <a:normAutofit fontScale="85000" lnSpcReduction="20000"/>
          </a:bodyPr>
          <a:lstStyle/>
          <a:p>
            <a:r>
              <a:rPr lang="pl-PL" sz="2300" dirty="0"/>
              <a:t>W szkole zaczęły tworzyć się oddziały, W latach 1945-1947 zajęcia prowadziła pani Jadwiga Tomaszewska, a w 1948-1949 pani Stanisława Szczepańska. </a:t>
            </a:r>
          </a:p>
          <a:p>
            <a:endParaRPr lang="pl-PL" sz="1300" dirty="0"/>
          </a:p>
          <a:p>
            <a:r>
              <a:rPr lang="pl-PL" sz="2300" dirty="0"/>
              <a:t>Z czasem zwiększyła się liczba oddziałów i nauczycieli. Ze względu na rosnącą ich ilość, nauczanie przeprowadzano w wielu domach,     np. u państwa Gralewskich, </a:t>
            </a:r>
            <a:r>
              <a:rPr lang="pl-PL" sz="2300" dirty="0" err="1"/>
              <a:t>Szewczykowskich</a:t>
            </a:r>
            <a:r>
              <a:rPr lang="pl-PL" sz="2300" dirty="0"/>
              <a:t>, Kuców. </a:t>
            </a:r>
          </a:p>
          <a:p>
            <a:endParaRPr lang="pl-PL" sz="1300" dirty="0"/>
          </a:p>
          <a:p>
            <a:r>
              <a:rPr lang="pl-PL" sz="2300" dirty="0"/>
              <a:t>W „klasach” nie było podstawowego wyposażenia, takiego jak tablica, czy ławki. Na każdy oddział przypadał jeden elementarz. 	     Nie było światła, dzieci uczyły się przy lampach naftowych.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6784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1043608" y="1628800"/>
            <a:ext cx="7056784" cy="4032448"/>
          </a:xfrm>
        </p:spPr>
        <p:txBody>
          <a:bodyPr>
            <a:normAutofit/>
          </a:bodyPr>
          <a:lstStyle/>
          <a:p>
            <a:r>
              <a:rPr lang="pl-PL" dirty="0"/>
              <a:t>W roku 1954 pojawiła się myśl o wybudowaniu szkoły – jako oddzielnego budynku. </a:t>
            </a:r>
          </a:p>
          <a:p>
            <a:r>
              <a:rPr lang="pl-PL" dirty="0"/>
              <a:t>Zainicjowała ją Pani Wanda Biegańska, która następnie została dyrektorem. </a:t>
            </a:r>
          </a:p>
          <a:p>
            <a:r>
              <a:rPr lang="pl-PL" dirty="0"/>
              <a:t>Projekt dobiegł skutku dzięki ogromnej pomocy mieszkańców wsi oraz wiernemu dążeniu do celu Pani Dyrektor.</a:t>
            </a:r>
          </a:p>
          <a:p>
            <a:r>
              <a:rPr lang="pl-PL" dirty="0"/>
              <a:t> Oficjalne otwarcie obecnej szkoły nastąpiło po czterech latach budowy   w 1958 roku.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040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371600" y="4941168"/>
            <a:ext cx="6400800" cy="773112"/>
          </a:xfrm>
        </p:spPr>
        <p:txBody>
          <a:bodyPr>
            <a:normAutofit/>
          </a:bodyPr>
          <a:lstStyle/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lewej Wanda Matusiak, Wanda Biegańska- nauczycielka, Genowefa Dusza,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Helena </a:t>
            </a:r>
            <a:r>
              <a:rPr lang="pl-P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Frąc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Halina Pawlicka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10480" r="11528" b="13101"/>
          <a:stretch/>
        </p:blipFill>
        <p:spPr bwMode="auto">
          <a:xfrm>
            <a:off x="2843848" y="1092522"/>
            <a:ext cx="3456305" cy="3902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325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2" r="3846" b="7435"/>
          <a:stretch/>
        </p:blipFill>
        <p:spPr>
          <a:xfrm>
            <a:off x="971600" y="1196752"/>
            <a:ext cx="7125920" cy="3638055"/>
          </a:xfrm>
          <a:prstGeom prst="rect">
            <a:avLst/>
          </a:prstGeom>
        </p:spPr>
      </p:pic>
      <p:sp>
        <p:nvSpPr>
          <p:cNvPr id="3" name="Symbol zastępczy zawartości 2"/>
          <p:cNvSpPr txBox="1">
            <a:spLocks/>
          </p:cNvSpPr>
          <p:nvPr/>
        </p:nvSpPr>
        <p:spPr>
          <a:xfrm>
            <a:off x="1007604" y="4941168"/>
            <a:ext cx="7128792" cy="773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7432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Tx/>
              <a:buFont typeface="Wingdings" pitchFamily="2" charset="2"/>
              <a:buChar char="v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dirty="0"/>
              <a:t>Zdjęcie uczniów SP w Łomi z Radą Pedagogiczną, trzecia osoba dorosła od lewej strony to Wanda Biegańska – pierwsza dyrektor SP w Łomi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8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skluzywny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634</TotalTime>
  <Words>1648</Words>
  <Application>Microsoft Office PowerPoint</Application>
  <PresentationFormat>Pokaz na ekranie (4:3)</PresentationFormat>
  <Paragraphs>154</Paragraphs>
  <Slides>58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59" baseType="lpstr">
      <vt:lpstr>Ekskluzywny</vt:lpstr>
      <vt:lpstr>Historia szkoły w Łomi</vt:lpstr>
      <vt:lpstr>Etapy powstania szkoły w Łomi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Lekcje religii</vt:lpstr>
      <vt:lpstr>Prezentacja programu PowerPoint</vt:lpstr>
      <vt:lpstr>Kolejne reformy szkolnictwa</vt:lpstr>
      <vt:lpstr>Zmiany przeznaczenia pomieszczeń w szkole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Małe i duże remonty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Dyrektorzy i nauczyciele naszej szkoły z uczniami od czasów kierownika Stanisława Majewskiego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Łomi</dc:title>
  <dc:creator>Gosia</dc:creator>
  <cp:lastModifiedBy>Dorota Czech</cp:lastModifiedBy>
  <cp:revision>39</cp:revision>
  <dcterms:created xsi:type="dcterms:W3CDTF">2022-05-12T20:10:12Z</dcterms:created>
  <dcterms:modified xsi:type="dcterms:W3CDTF">2022-06-12T17:58:30Z</dcterms:modified>
</cp:coreProperties>
</file>