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F4534-33B8-4E12-AC33-BCAE9ACC91D3}" type="datetimeFigureOut">
              <a:rPr lang="pl-PL" smtClean="0"/>
              <a:pPr/>
              <a:t>26.03.2021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7FC1A-EEE2-4C1B-85D7-649BF53AE5F7}" type="slidenum">
              <a:rPr lang="pl-PL" smtClean="0"/>
              <a:pPr/>
              <a:t>‹#›</a:t>
            </a:fld>
            <a:endParaRPr lang="pl-PL"/>
          </a:p>
        </p:txBody>
      </p:sp>
    </p:spTree>
    <p:extLst>
      <p:ext uri="{BB962C8B-B14F-4D97-AF65-F5344CB8AC3E}">
        <p14:creationId xmlns:p14="http://schemas.microsoft.com/office/powerpoint/2010/main" val="91751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457FC1A-EEE2-4C1B-85D7-649BF53AE5F7}" type="slidenum">
              <a:rPr lang="pl-PL" smtClean="0"/>
              <a:pPr/>
              <a:t>2</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457FC1A-EEE2-4C1B-85D7-649BF53AE5F7}" type="slidenum">
              <a:rPr lang="pl-PL" smtClean="0"/>
              <a:pPr/>
              <a:t>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457FC1A-EEE2-4C1B-85D7-649BF53AE5F7}"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17" name="Symbol zastępczy stopki 16"/>
          <p:cNvSpPr>
            <a:spLocks noGrp="1"/>
          </p:cNvSpPr>
          <p:nvPr>
            <p:ph type="ftr" sz="quarter" idx="11"/>
          </p:nvPr>
        </p:nvSpPr>
        <p:spPr/>
        <p:txBody>
          <a:bodyPr/>
          <a:lstStyle>
            <a:extLst/>
          </a:lstStyle>
          <a:p>
            <a:endParaRPr lang="pl-PL"/>
          </a:p>
        </p:txBody>
      </p:sp>
      <p:sp>
        <p:nvSpPr>
          <p:cNvPr id="29" name="Symbol zastępczy numeru slajdu 28"/>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smtClean="0"/>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26.03.2021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smtClean="0"/>
              <a:t>Kliknij ikonę, aby dodać obraz</a:t>
            </a:r>
            <a:endParaRPr kumimoji="0" lang="en-US"/>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extLst/>
          </a:lstStyle>
          <a:p>
            <a:fld id="{66221E02-25CB-4963-84BC-0813985E7D90}" type="datetimeFigureOut">
              <a:rPr lang="pl-PL" smtClean="0"/>
              <a:pPr/>
              <a:t>26.03.2021</a:t>
            </a:fld>
            <a:endParaRPr lang="pl-PL"/>
          </a:p>
        </p:txBody>
      </p:sp>
      <p:sp>
        <p:nvSpPr>
          <p:cNvPr id="6" name="Symbol zastępczy stopki 5"/>
          <p:cNvSpPr>
            <a:spLocks noGrp="1"/>
          </p:cNvSpPr>
          <p:nvPr>
            <p:ph type="ftr" sz="quarter" idx="11"/>
          </p:nvPr>
        </p:nvSpPr>
        <p:spPr>
          <a:xfrm>
            <a:off x="914400" y="55499"/>
            <a:ext cx="5562600" cy="365125"/>
          </a:xfrm>
        </p:spPr>
        <p:txBody>
          <a:bodyPr/>
          <a:lstStyle>
            <a:extLst/>
          </a:lstStyle>
          <a:p>
            <a:endParaRPr lang="pl-PL"/>
          </a:p>
        </p:txBody>
      </p:sp>
      <p:sp>
        <p:nvSpPr>
          <p:cNvPr id="7" name="Symbol zastępczy numeru slajdu 6"/>
          <p:cNvSpPr>
            <a:spLocks noGrp="1"/>
          </p:cNvSpPr>
          <p:nvPr>
            <p:ph type="sldNum" sz="quarter" idx="12"/>
          </p:nvPr>
        </p:nvSpPr>
        <p:spPr>
          <a:xfrm>
            <a:off x="8610600" y="55499"/>
            <a:ext cx="457200" cy="365125"/>
          </a:xfrm>
        </p:spPr>
        <p:txBody>
          <a:bodyPr/>
          <a:lstStyle>
            <a:extLst/>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6221E02-25CB-4963-84BC-0813985E7D90}" type="datetimeFigureOut">
              <a:rPr lang="pl-PL" smtClean="0"/>
              <a:pPr/>
              <a:t>26.03.2021</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6.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Katyń</a:t>
            </a:r>
            <a:endParaRPr lang="pl-PL" dirty="0"/>
          </a:p>
        </p:txBody>
      </p:sp>
      <p:sp>
        <p:nvSpPr>
          <p:cNvPr id="3" name="Podtytuł 2"/>
          <p:cNvSpPr>
            <a:spLocks noGrp="1"/>
          </p:cNvSpPr>
          <p:nvPr>
            <p:ph type="subTitle" idx="1"/>
          </p:nvPr>
        </p:nvSpPr>
        <p:spPr/>
        <p:txBody>
          <a:bodyPr/>
          <a:lstStyle/>
          <a:p>
            <a:endParaRPr lang="pl-PL"/>
          </a:p>
        </p:txBody>
      </p:sp>
      <p:pic>
        <p:nvPicPr>
          <p:cNvPr id="1026" name="Picture 2" descr="Ostatnie godziny życia polskich oficerów zamordowanych w Katyniu. Czy  wiedzieli co ich czeka? - WielkaHistoria"/>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6" name="Prostokąt 5"/>
          <p:cNvSpPr/>
          <p:nvPr/>
        </p:nvSpPr>
        <p:spPr>
          <a:xfrm>
            <a:off x="1428728" y="3357562"/>
            <a:ext cx="6643734" cy="857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chemeClr val="tx1"/>
                </a:solidFill>
              </a:rPr>
              <a:t>Zbrodnia Katyńska</a:t>
            </a:r>
            <a:endParaRPr lang="pl-PL"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57422" y="357166"/>
            <a:ext cx="4572000" cy="646331"/>
          </a:xfrm>
          <a:prstGeom prst="rect">
            <a:avLst/>
          </a:prstGeom>
        </p:spPr>
        <p:txBody>
          <a:bodyPr>
            <a:spAutoFit/>
          </a:bodyPr>
          <a:lstStyle/>
          <a:p>
            <a:pPr algn="ctr"/>
            <a:r>
              <a:rPr lang="pl-PL" dirty="0" smtClean="0"/>
              <a:t>Bardzo dobrze pokazuję to zdarzenie film </a:t>
            </a:r>
            <a:r>
              <a:rPr lang="pl-PL" i="1" dirty="0" smtClean="0"/>
              <a:t>Katyń </a:t>
            </a:r>
            <a:r>
              <a:rPr lang="pl-PL" dirty="0" smtClean="0"/>
              <a:t> reżyserii Andrzeja Wajdy</a:t>
            </a:r>
            <a:endParaRPr lang="pl-PL" dirty="0"/>
          </a:p>
        </p:txBody>
      </p:sp>
      <p:sp>
        <p:nvSpPr>
          <p:cNvPr id="28674" name="AutoShape 2" descr="Katyń (2007) - Filmw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76" name="AutoShape 4" descr="Dystrybucja Katolic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8677" name="Picture 5" descr="C:\Users\admin\Desktop\katyn-dvd.jpg"/>
          <p:cNvPicPr>
            <a:picLocks noChangeAspect="1" noChangeArrowheads="1"/>
          </p:cNvPicPr>
          <p:nvPr/>
        </p:nvPicPr>
        <p:blipFill>
          <a:blip r:embed="rId3"/>
          <a:srcRect l="16376" r="16484"/>
          <a:stretch>
            <a:fillRect/>
          </a:stretch>
        </p:blipFill>
        <p:spPr bwMode="auto">
          <a:xfrm>
            <a:off x="3143240" y="1285860"/>
            <a:ext cx="2928958" cy="4362450"/>
          </a:xfrm>
          <a:prstGeom prst="rect">
            <a:avLst/>
          </a:prstGeom>
          <a:noFill/>
        </p:spPr>
      </p:pic>
      <p:sp>
        <p:nvSpPr>
          <p:cNvPr id="6" name="Prostokąt 5"/>
          <p:cNvSpPr/>
          <p:nvPr/>
        </p:nvSpPr>
        <p:spPr>
          <a:xfrm>
            <a:off x="0" y="6072206"/>
            <a:ext cx="9144000" cy="369332"/>
          </a:xfrm>
          <a:prstGeom prst="rect">
            <a:avLst/>
          </a:prstGeom>
        </p:spPr>
        <p:txBody>
          <a:bodyPr wrap="square">
            <a:spAutoFit/>
          </a:bodyPr>
          <a:lstStyle/>
          <a:p>
            <a:pPr algn="ctr"/>
            <a:r>
              <a:rPr lang="pl-PL" b="1" u="sng" dirty="0" smtClean="0"/>
              <a:t>Polecam obejrzeć</a:t>
            </a:r>
            <a:endParaRPr lang="pl-PL" b="1" u="sng"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285728"/>
            <a:ext cx="9144000" cy="830997"/>
          </a:xfrm>
          <a:prstGeom prst="rect">
            <a:avLst/>
          </a:prstGeom>
        </p:spPr>
        <p:txBody>
          <a:bodyPr wrap="square">
            <a:spAutoFit/>
          </a:bodyPr>
          <a:lstStyle/>
          <a:p>
            <a:pPr algn="ctr"/>
            <a:r>
              <a:rPr lang="pl-PL" sz="4800" b="1" dirty="0" smtClean="0"/>
              <a:t>Polscy jeńcy w ZSRR</a:t>
            </a:r>
            <a:endParaRPr lang="pl-PL" sz="4800" b="1" dirty="0"/>
          </a:p>
        </p:txBody>
      </p:sp>
      <p:sp>
        <p:nvSpPr>
          <p:cNvPr id="5" name="Prostokąt 4"/>
          <p:cNvSpPr/>
          <p:nvPr/>
        </p:nvSpPr>
        <p:spPr>
          <a:xfrm>
            <a:off x="428596" y="1285860"/>
            <a:ext cx="4572000" cy="2308324"/>
          </a:xfrm>
          <a:prstGeom prst="rect">
            <a:avLst/>
          </a:prstGeom>
        </p:spPr>
        <p:txBody>
          <a:bodyPr>
            <a:spAutoFit/>
          </a:bodyPr>
          <a:lstStyle/>
          <a:p>
            <a:pPr algn="just"/>
            <a:r>
              <a:rPr lang="pl-PL" dirty="0" smtClean="0"/>
              <a:t>17 września 1939 roku, zgodnie z paktem Ribbentrop-Mołotow, Armia Czerwona zaatakowała wschodnie rubieże Rzeczpospolitej, wspierając natarcie armii niemieckiej atakującej od zachodu. Wojsko Polskie załamało się, nie będąc w stanie obronić kraju przed zmasowanym uderzeniem dwóch przeciwników.</a:t>
            </a:r>
            <a:endParaRPr lang="pl-PL" dirty="0"/>
          </a:p>
        </p:txBody>
      </p:sp>
      <p:sp>
        <p:nvSpPr>
          <p:cNvPr id="28674" name="AutoShape 2" descr="Katyń (2007) - Telemagazyn.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8676" name="Picture 4" descr="Andrzej Wajda otrzymał specjalną nagrodę FIPRESCI | Artykuł | Culture.pl"/>
          <p:cNvPicPr>
            <a:picLocks noChangeAspect="1" noChangeArrowheads="1"/>
          </p:cNvPicPr>
          <p:nvPr/>
        </p:nvPicPr>
        <p:blipFill>
          <a:blip r:embed="rId4"/>
          <a:srcRect/>
          <a:stretch>
            <a:fillRect/>
          </a:stretch>
        </p:blipFill>
        <p:spPr bwMode="auto">
          <a:xfrm>
            <a:off x="5214942" y="1357298"/>
            <a:ext cx="3487801" cy="2309802"/>
          </a:xfrm>
          <a:prstGeom prst="rect">
            <a:avLst/>
          </a:prstGeom>
          <a:noFill/>
        </p:spPr>
      </p:pic>
      <p:sp>
        <p:nvSpPr>
          <p:cNvPr id="8" name="Prostokąt 7"/>
          <p:cNvSpPr/>
          <p:nvPr/>
        </p:nvSpPr>
        <p:spPr>
          <a:xfrm>
            <a:off x="3357554" y="3786190"/>
            <a:ext cx="5572132" cy="2862322"/>
          </a:xfrm>
          <a:prstGeom prst="rect">
            <a:avLst/>
          </a:prstGeom>
        </p:spPr>
        <p:txBody>
          <a:bodyPr wrap="square">
            <a:spAutoFit/>
          </a:bodyPr>
          <a:lstStyle/>
          <a:p>
            <a:pPr algn="just"/>
            <a:r>
              <a:rPr lang="pl-PL" dirty="0" smtClean="0"/>
              <a:t>Kampania wrześniowa skończyła się porażką. Do niewoli powędrowały dziesiątki tysięcy żołnierzy, w tym również i tych pojmanych i aresztowanych przez czerwonoarmistów. W specjalnie wydzielonych obozach w Kozielsku k. </a:t>
            </a:r>
            <a:r>
              <a:rPr lang="pl-PL" dirty="0" err="1" smtClean="0"/>
              <a:t>Briańska</a:t>
            </a:r>
            <a:r>
              <a:rPr lang="pl-PL" dirty="0" smtClean="0"/>
              <a:t>, Starobielsku nad rz. </a:t>
            </a:r>
            <a:r>
              <a:rPr lang="pl-PL" dirty="0" err="1" smtClean="0"/>
              <a:t>Ajdar</a:t>
            </a:r>
            <a:r>
              <a:rPr lang="pl-PL" dirty="0" smtClean="0"/>
              <a:t> i Ostaszkowie skupiono blisko 15 tys. polskich żołnierzy, z których </a:t>
            </a:r>
            <a:r>
              <a:rPr lang="pl-PL" dirty="0" smtClean="0"/>
              <a:t>większość stanowili </a:t>
            </a:r>
            <a:r>
              <a:rPr lang="pl-PL" dirty="0" smtClean="0"/>
              <a:t>oficerowie i podoficerowie Wojska Polskiego w liczbie </a:t>
            </a:r>
            <a:r>
              <a:rPr lang="pl-PL" dirty="0" smtClean="0"/>
              <a:t>8 700</a:t>
            </a:r>
            <a:r>
              <a:rPr lang="pl-PL" dirty="0" smtClean="0"/>
              <a:t>. W obozie w Kozielsku kierowanym przez mjr NKWD Koralowa znalazło się 5 tys. osób, z czego 4,5 tys. oficerów. </a:t>
            </a:r>
            <a:endParaRPr lang="pl-PL" dirty="0"/>
          </a:p>
        </p:txBody>
      </p:sp>
      <p:pic>
        <p:nvPicPr>
          <p:cNvPr id="28678" name="Picture 6" descr="Andrzej Wajda. Oficjalna witryna - Filmy - &quot;Katyń&quot;"/>
          <p:cNvPicPr>
            <a:picLocks noChangeAspect="1" noChangeArrowheads="1"/>
          </p:cNvPicPr>
          <p:nvPr/>
        </p:nvPicPr>
        <p:blipFill>
          <a:blip r:embed="rId5"/>
          <a:srcRect/>
          <a:stretch>
            <a:fillRect/>
          </a:stretch>
        </p:blipFill>
        <p:spPr bwMode="auto">
          <a:xfrm>
            <a:off x="357158" y="4143380"/>
            <a:ext cx="2803603" cy="1857388"/>
          </a:xfrm>
          <a:prstGeom prst="rect">
            <a:avLst/>
          </a:prstGeom>
          <a:noFill/>
        </p:spPr>
      </p:pic>
    </p:spTree>
  </p:cSld>
  <p:clrMapOvr>
    <a:masterClrMapping/>
  </p:clrMapOvr>
  <p:transition spd="med">
    <p:wipe dir="d"/>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6248" y="571480"/>
            <a:ext cx="9144000" cy="5355312"/>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effectLst/>
                <a:ea typeface="Times New Roman" pitchFamily="18" charset="0"/>
                <a:cs typeface="Calibri" pitchFamily="34" charset="0"/>
              </a:rPr>
              <a:t>W Starobielsku znalazło się 3,8 tys. jeńców  którzy w większości mieli stopień oficerski. Z kolei w Ostaszkowie znalazło się 6,3 tys. żołnierzy, przede wszystkim członków Korpusu Ochrony Pogranicza, w tym 400 oficerów. Sowieci stopniowo badali nastroje Polaków, starając się dowiedzieć, czy możliwa jest ich rusyfikacja i komunizacja. Wśród żołnierzy przeprowadzono specjalną ankietę, która zawierała pytanie dotyczące tego, gdzie po wojnie będą chcieli się udać więźniowie. Zdecydowana większość opowiedziała się za powrotem do okupowanego ówcześnie kraju i tylko nieliczni stwierdzili, iż swoją przyszłość wiążą z pozostaniem na terenie Związku Sowieckiego. Ci, którzy zadeklarowali chęć pozostania, uznani zostali przez NKWD za podatnych na dalszą indoktrynację  na tym etapie przeniesiono ich do innych obozów.</a:t>
            </a:r>
            <a:endParaRPr kumimoji="0" lang="pl-PL" b="0" i="0" u="none" strike="noStrike" cap="none" normalizeH="0" baseline="0" dirty="0" smtClean="0">
              <a:ln>
                <a:noFill/>
              </a:ln>
              <a:effectLst/>
              <a:cs typeface="Arial" pitchFamily="34" charset="0"/>
            </a:endParaRPr>
          </a:p>
        </p:txBody>
      </p:sp>
      <p:pic>
        <p:nvPicPr>
          <p:cNvPr id="29699" name="Picture 3" descr="Katyń. 5 marca 1940 r., podjęto decyzję, która doprowadziła do  rozstrzelania ponad 20 tys. obywateli Polski | Telewizja Republika"/>
          <p:cNvPicPr>
            <a:picLocks noChangeAspect="1" noChangeArrowheads="1"/>
          </p:cNvPicPr>
          <p:nvPr/>
        </p:nvPicPr>
        <p:blipFill>
          <a:blip r:embed="rId3"/>
          <a:srcRect/>
          <a:stretch>
            <a:fillRect/>
          </a:stretch>
        </p:blipFill>
        <p:spPr bwMode="auto">
          <a:xfrm>
            <a:off x="214282" y="1714488"/>
            <a:ext cx="4000500" cy="2857500"/>
          </a:xfrm>
          <a:prstGeom prst="rect">
            <a:avLst/>
          </a:prstGeom>
          <a:noFill/>
        </p:spPr>
      </p:pic>
    </p:spTree>
  </p:cSld>
  <p:clrMapOvr>
    <a:masterClrMapping/>
  </p:clrMapOvr>
  <p:transition>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ox(in)">
                                      <p:cBhvr>
                                        <p:cTn id="7" dur="5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4414" y="428604"/>
            <a:ext cx="6858048" cy="2031325"/>
          </a:xfrm>
          <a:prstGeom prst="rect">
            <a:avLst/>
          </a:prstGeom>
        </p:spPr>
        <p:txBody>
          <a:bodyPr wrap="square">
            <a:spAutoFit/>
          </a:bodyPr>
          <a:lstStyle/>
          <a:p>
            <a:pPr algn="just"/>
            <a:r>
              <a:rPr lang="pl-PL" dirty="0" smtClean="0"/>
              <a:t>Pozostali w Kozielsku, Starobielsku i Ostaszkowie jeńcy początkowo mieli możliwość korespondowania z rodzinami przebywającymi na wolności. Listy z obozów docierały do okupowanej Polski regularnie. Latem 1940 roku wiadomości przestały przychodzić. Już wtedy rodziny zadawały pytania o losy nadawców setek listów przychodzących ze Związku Sowieckiego. Niepokój nasilał się wraz z upływającym czasem, gdyż zerwanie kontaktu mogło oznaczać najgorsze.</a:t>
            </a:r>
            <a:endParaRPr lang="pl-PL" dirty="0"/>
          </a:p>
        </p:txBody>
      </p:sp>
      <p:pic>
        <p:nvPicPr>
          <p:cNvPr id="31746" name="Picture 2" descr="Listy z Katynia – Niezwykłe wojenne pamiątki | Eloblog"/>
          <p:cNvPicPr>
            <a:picLocks noChangeAspect="1" noChangeArrowheads="1"/>
          </p:cNvPicPr>
          <p:nvPr/>
        </p:nvPicPr>
        <p:blipFill>
          <a:blip r:embed="rId3"/>
          <a:srcRect/>
          <a:stretch>
            <a:fillRect/>
          </a:stretch>
        </p:blipFill>
        <p:spPr bwMode="auto">
          <a:xfrm rot="20991919">
            <a:off x="724414" y="2822452"/>
            <a:ext cx="5116286" cy="3613601"/>
          </a:xfrm>
          <a:prstGeom prst="rect">
            <a:avLst/>
          </a:prstGeom>
          <a:noFill/>
        </p:spPr>
      </p:pic>
      <p:sp>
        <p:nvSpPr>
          <p:cNvPr id="31748" name="AutoShape 4" descr="Niepowtarzalne zbiory listów i kartek napisane w Katyniu | Gazeta Lubu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50" name="AutoShape 6" descr="Niepowtarzalne zbiory listów i kartek napisane w Katyniu | Gazeta Lubu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1752" name="Picture 8" descr="Zbrodnia Katyńska w świetle dokumentów - Aktualności - Instytut Pamięci  Narodowej - Wrocław"/>
          <p:cNvPicPr>
            <a:picLocks noChangeAspect="1" noChangeArrowheads="1"/>
          </p:cNvPicPr>
          <p:nvPr/>
        </p:nvPicPr>
        <p:blipFill>
          <a:blip r:embed="rId4"/>
          <a:srcRect/>
          <a:stretch>
            <a:fillRect/>
          </a:stretch>
        </p:blipFill>
        <p:spPr bwMode="auto">
          <a:xfrm rot="888558">
            <a:off x="4715955" y="3509638"/>
            <a:ext cx="3781398" cy="2735785"/>
          </a:xfrm>
          <a:prstGeom prst="rect">
            <a:avLst/>
          </a:prstGeom>
          <a:noFill/>
        </p:spPr>
      </p:pic>
      <p:sp>
        <p:nvSpPr>
          <p:cNvPr id="7" name="Prostokąt 6"/>
          <p:cNvSpPr/>
          <p:nvPr/>
        </p:nvSpPr>
        <p:spPr>
          <a:xfrm rot="19849947">
            <a:off x="7659807" y="6383081"/>
            <a:ext cx="785818"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sp>
        <p:nvSpPr>
          <p:cNvPr id="8" name="Prostokąt 7"/>
          <p:cNvSpPr/>
          <p:nvPr/>
        </p:nvSpPr>
        <p:spPr>
          <a:xfrm rot="18641831">
            <a:off x="374758" y="3381980"/>
            <a:ext cx="785818"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spTree>
  </p:cSld>
  <p:clrMapOvr>
    <a:masterClrMapping/>
  </p:clrMapOvr>
  <p:transition>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3000372"/>
            <a:ext cx="9144000" cy="646331"/>
          </a:xfrm>
          <a:prstGeom prst="rect">
            <a:avLst/>
          </a:prstGeom>
        </p:spPr>
        <p:txBody>
          <a:bodyPr wrap="square">
            <a:spAutoFit/>
          </a:bodyPr>
          <a:lstStyle/>
          <a:p>
            <a:pPr algn="ctr"/>
            <a:r>
              <a:rPr lang="pl-PL" dirty="0" smtClean="0"/>
              <a:t>5 marca 1940 roku na najwyższych szczeblach władzy ZSRR zapadła decyzja o zlikwidowaniu polskich jeńców wojennych.</a:t>
            </a:r>
            <a:endParaRPr lang="pl-PL" dirty="0"/>
          </a:p>
        </p:txBody>
      </p:sp>
    </p:spTree>
  </p:cSld>
  <p:clrMapOvr>
    <a:masterClrMapping/>
  </p:clrMapOvr>
  <p:transition>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357166"/>
            <a:ext cx="8215370" cy="3139321"/>
          </a:xfrm>
          <a:prstGeom prst="rect">
            <a:avLst/>
          </a:prstGeom>
        </p:spPr>
        <p:txBody>
          <a:bodyPr wrap="square">
            <a:spAutoFit/>
          </a:bodyPr>
          <a:lstStyle/>
          <a:p>
            <a:pPr algn="just"/>
            <a:r>
              <a:rPr lang="pl-PL" dirty="0" smtClean="0"/>
              <a:t>Sowieci uznali Polaków za kontrrewolucjonistów i sabotażystów  w totalitarnym systemie ZSRR było to coś naturalnego. Precedens stanowiła idea likwidacji tak licznej grupy więźniów pojmanych w takcie agresji na kraj sąsiedni. Autorem pomysłu zlikwidowania Polaków bez sądu był ówczesny Ludowy Komisarz Spraw Wewnętrznych ZSRR, Ławrientij Beria. Pod dokumentem podpisali się czołowi działacze Związku Radzieckiego, Stalin, Woroszyłow, Mołotow i Mikojan. Po kilkunastu dniach wydany został oficjalny rozkaz sygnowany podpisem Berii, który zapoczątkował krwawą likwidację kolejnych obozów. Wg dostępnych danych rozpoczęto ją 3 kwietnia 1940 roku w Kozielsku. Więźniów formowano w transporty, które odchodziły z obozów co 2-3 dni. 5 kwietnia Sowieci przystąpili do likwidacji obozów w Starobielsku i Ostaszkowie.</a:t>
            </a:r>
            <a:endParaRPr lang="pl-PL" dirty="0"/>
          </a:p>
        </p:txBody>
      </p:sp>
      <p:sp>
        <p:nvSpPr>
          <p:cNvPr id="32770" name="AutoShape 2" descr="Beria Ławrientij P. - Encyklopedia PWN - źródło wiarygodnej i rzetelnej  wied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72" name="AutoShape 4" descr="Rosatom planuje postawić pomniki zbrodniarza sowieckiego - BiznesAlert.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74" name="AutoShape 6" descr="Rosatom planuje postawić pomniki zbrodniarza sowieckiego - BiznesAlert.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76" name="AutoShape 8" descr="Rosatom planuje postawić pomniki zbrodniarza sowieckiego - BiznesAlert.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80" name="AutoShape 12" descr="Stalin Józef - Materiały do nauki historii i wiedzy o społeczeństw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82" name="AutoShape 14" descr="Stalin. Gruzin ze stali, kaukaski Len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84" name="AutoShape 16" descr="64 lata temu zmarł Stalin, komunistyczny dyktator odpowiedzialny za śmierć  milionów ludzi | dzieje.pl - Historia Pols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86" name="AutoShape 18" descr="Stalin. Gruzin ze stali, kaukaski Len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88" name="AutoShape 20" descr="Klimient Woroszyłow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91" name="AutoShape 23" descr="Anastas Mikojan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93" name="AutoShape 25" descr="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95" name="AutoShape 27" descr="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97" name="AutoShape 29" descr="Plik:Mikojan.jpg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2799" name="Picture 31" descr="KATYŃ - OSTATNI ŚWIADEK - thriller historyczny (Robert Więckiewicz, Piotr  Stramowski, Alex Pettyfer) - YouTube"/>
          <p:cNvPicPr>
            <a:picLocks noChangeAspect="1" noChangeArrowheads="1"/>
          </p:cNvPicPr>
          <p:nvPr/>
        </p:nvPicPr>
        <p:blipFill>
          <a:blip r:embed="rId4"/>
          <a:srcRect t="12177" b="12329"/>
          <a:stretch>
            <a:fillRect/>
          </a:stretch>
        </p:blipFill>
        <p:spPr bwMode="auto">
          <a:xfrm>
            <a:off x="1071538" y="3586555"/>
            <a:ext cx="7215238" cy="3064005"/>
          </a:xfrm>
          <a:prstGeom prst="rect">
            <a:avLst/>
          </a:prstGeom>
          <a:noFill/>
        </p:spPr>
      </p:pic>
    </p:spTree>
  </p:cSld>
  <p:clrMapOvr>
    <a:masterClrMapping/>
  </p:clrMapOvr>
  <p:transition>
    <p:circle/>
    <p:sndAc>
      <p:stSnd>
        <p:snd r:embed="rId3" name="bomb.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720" y="428604"/>
            <a:ext cx="3714776" cy="5632311"/>
          </a:xfrm>
          <a:prstGeom prst="rect">
            <a:avLst/>
          </a:prstGeom>
        </p:spPr>
        <p:txBody>
          <a:bodyPr wrap="square">
            <a:spAutoFit/>
          </a:bodyPr>
          <a:lstStyle/>
          <a:p>
            <a:pPr algn="just"/>
            <a:r>
              <a:rPr lang="pl-PL" dirty="0" smtClean="0"/>
              <a:t>Oficer NKWD zbierał pewną grupę Polaków, nakazując zabranie rzeczy osobistych do przygotowanego transportu. Jeńców pakowano do samochodów więziennych i ciężarówek pod silną eskortą enkawudzistów. Następnie żołnierzy ładowano do pociągu, który odchodził w nieznanym kierunku. Transport odbywał się w katastrofalnych warunkach. Jeńców stłoczono w ciasnych przedziałach, kilkukrotnie przekraczając normę ilości pasażerów. Pociąg zatrzymywał się w Gniazdowie, skąd Polaków zabierał specjalny autobus więzienny. Stamtąd autobus kierował się szosą na Katyń, gdzie rozciągała się polana, na której Sowieci wykopali masowe groby.</a:t>
            </a:r>
            <a:endParaRPr lang="pl-PL" dirty="0"/>
          </a:p>
        </p:txBody>
      </p:sp>
      <p:sp>
        <p:nvSpPr>
          <p:cNvPr id="1026" name="AutoShape 2" descr="79. rocznica Zbrodni Katyńskiej | dzieje.pl - Historia Pols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Pamiętamy o Katyniu | Echo Dnia Podkarpac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Pamiętamy o Katyniu | Echo Dnia Podkarpac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Pamiętamy o Katyniu | Echo Dnia Podkarpac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4" name="AutoShape 10" descr="Pamiętamy o Katyniu | Echo Dnia Podkarpac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Pamiętamy o Katyniu | Echo Dnia Podkarpac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7" name="Picture 13" descr="C:\Users\admin\Desktop\Kto-odkryl-groby-w-Katyniu-miniarura.jpeg"/>
          <p:cNvPicPr>
            <a:picLocks noChangeAspect="1" noChangeArrowheads="1"/>
          </p:cNvPicPr>
          <p:nvPr/>
        </p:nvPicPr>
        <p:blipFill>
          <a:blip r:embed="rId2"/>
          <a:srcRect/>
          <a:stretch>
            <a:fillRect/>
          </a:stretch>
        </p:blipFill>
        <p:spPr bwMode="auto">
          <a:xfrm>
            <a:off x="4572000" y="857232"/>
            <a:ext cx="3901440" cy="2194560"/>
          </a:xfrm>
          <a:prstGeom prst="rect">
            <a:avLst/>
          </a:prstGeom>
          <a:noFill/>
        </p:spPr>
      </p:pic>
      <p:pic>
        <p:nvPicPr>
          <p:cNvPr id="1038" name="Picture 14" descr="C:\Users\admin\Desktop\uid_919dbb7089cb159bc8c0b8af0e80c27b1586501696520_width_900_play_0_pos_0_gs_0_height_506.jpg"/>
          <p:cNvPicPr>
            <a:picLocks noChangeAspect="1" noChangeArrowheads="1"/>
          </p:cNvPicPr>
          <p:nvPr/>
        </p:nvPicPr>
        <p:blipFill>
          <a:blip r:embed="rId3"/>
          <a:srcRect/>
          <a:stretch>
            <a:fillRect/>
          </a:stretch>
        </p:blipFill>
        <p:spPr bwMode="auto">
          <a:xfrm>
            <a:off x="4572000" y="3429000"/>
            <a:ext cx="3938972" cy="221457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158" y="214290"/>
            <a:ext cx="8429652" cy="2031325"/>
          </a:xfrm>
          <a:prstGeom prst="rect">
            <a:avLst/>
          </a:prstGeom>
        </p:spPr>
        <p:txBody>
          <a:bodyPr wrap="square">
            <a:spAutoFit/>
          </a:bodyPr>
          <a:lstStyle/>
          <a:p>
            <a:pPr algn="just"/>
            <a:r>
              <a:rPr lang="pl-PL" dirty="0" smtClean="0"/>
              <a:t>Śmierć odbywała się przez pojedynczy strzał w tył głowy z niedużej odległości z pistoletów niemieckiej marki Walther kal. 7,65, zapewne sprowadzonych przez radzieckich szpiegów z terytorium Rzeszy. Doskonale przygotowana egzekucja, która już wtedy była obliczona na przeniesienie winy na Niemców. Następnie ciała spychano do rowu i układano w stosy. I tak przybywały kolejne transporty. Z Moskwy przesyłano do obozów starannie dobrane listy nazwisk. Ci, którzy się na nich znaleźli wkrótce mieli spocząć w masowej mogile. </a:t>
            </a:r>
            <a:endParaRPr lang="pl-PL" dirty="0"/>
          </a:p>
        </p:txBody>
      </p:sp>
      <p:sp>
        <p:nvSpPr>
          <p:cNvPr id="3" name="Prostokąt 2"/>
          <p:cNvSpPr/>
          <p:nvPr/>
        </p:nvSpPr>
        <p:spPr>
          <a:xfrm>
            <a:off x="214282" y="2428868"/>
            <a:ext cx="3857652" cy="3970318"/>
          </a:xfrm>
          <a:prstGeom prst="rect">
            <a:avLst/>
          </a:prstGeom>
        </p:spPr>
        <p:txBody>
          <a:bodyPr wrap="square">
            <a:spAutoFit/>
          </a:bodyPr>
          <a:lstStyle/>
          <a:p>
            <a:r>
              <a:rPr lang="pl-PL" dirty="0" smtClean="0"/>
              <a:t>W tym samym miejscu, zwanym przez miejscową ludność Laskiem Katyńskim, spoczywały ofiary bolszewickiej rewolucji i prześladowań z lat dwudziestych. Polaków ułożono w ośmiu potężnych dołach, które po zakończeniu likwidacji zostały zasypane i starannie ukryte. Sowieci nie musieli się wówczas obawiać, iż zbrodnia ujrzy światło dzienne  dokonano jej na długo przed agresją Niemiec na terenie NKWD. 13 maja 1940 roku zakończono makabryczną operację.</a:t>
            </a:r>
            <a:endParaRPr lang="pl-PL" dirty="0"/>
          </a:p>
        </p:txBody>
      </p:sp>
      <p:pic>
        <p:nvPicPr>
          <p:cNvPr id="23554" name="Picture 2" descr="C:\Users\admin\Desktop\04083463f805dac8e8c54bb730f80ad55f59fd69.jpeg"/>
          <p:cNvPicPr>
            <a:picLocks noChangeAspect="1" noChangeArrowheads="1"/>
          </p:cNvPicPr>
          <p:nvPr/>
        </p:nvPicPr>
        <p:blipFill>
          <a:blip r:embed="rId3"/>
          <a:srcRect/>
          <a:stretch>
            <a:fillRect/>
          </a:stretch>
        </p:blipFill>
        <p:spPr bwMode="auto">
          <a:xfrm>
            <a:off x="4286248" y="2571744"/>
            <a:ext cx="4295086" cy="3529201"/>
          </a:xfrm>
          <a:prstGeom prst="rect">
            <a:avLst/>
          </a:prstGeom>
          <a:noFill/>
        </p:spPr>
      </p:pic>
    </p:spTree>
  </p:cSld>
  <p:clrMapOvr>
    <a:masterClrMapping/>
  </p:clrMapOvr>
  <p:transition>
    <p:newsflash/>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14546" y="214290"/>
            <a:ext cx="4572000" cy="646331"/>
          </a:xfrm>
          <a:prstGeom prst="rect">
            <a:avLst/>
          </a:prstGeom>
        </p:spPr>
        <p:txBody>
          <a:bodyPr>
            <a:spAutoFit/>
          </a:bodyPr>
          <a:lstStyle/>
          <a:p>
            <a:pPr algn="ctr"/>
            <a:r>
              <a:rPr lang="pl-PL" dirty="0" smtClean="0"/>
              <a:t>Ogółem w Katyniu spoczęło 4400 oficerów polskich.</a:t>
            </a:r>
            <a:endParaRPr lang="pl-PL" dirty="0"/>
          </a:p>
        </p:txBody>
      </p:sp>
      <p:sp>
        <p:nvSpPr>
          <p:cNvPr id="3" name="Prostokąt 2"/>
          <p:cNvSpPr/>
          <p:nvPr/>
        </p:nvSpPr>
        <p:spPr>
          <a:xfrm>
            <a:off x="2285984" y="1000108"/>
            <a:ext cx="4572000" cy="1200329"/>
          </a:xfrm>
          <a:prstGeom prst="rect">
            <a:avLst/>
          </a:prstGeom>
        </p:spPr>
        <p:txBody>
          <a:bodyPr>
            <a:spAutoFit/>
          </a:bodyPr>
          <a:lstStyle/>
          <a:p>
            <a:pPr algn="ctr"/>
            <a:r>
              <a:rPr lang="pl-PL" dirty="0" smtClean="0"/>
              <a:t>Poszukiwania pozostałych jeńców, więzionych przede wszystkim w Starobielsku i Ostaszkowie zakończyły się dopiero w 1991 roku</a:t>
            </a:r>
            <a:endParaRPr lang="pl-PL" dirty="0"/>
          </a:p>
        </p:txBody>
      </p:sp>
      <p:pic>
        <p:nvPicPr>
          <p:cNvPr id="24578" name="Picture 2" descr="Katyń. Ostatni świadek&quot; – opis, o czym jest film, czy jest książka, czy  warto zobaczyć, gdzie obejrzeć?"/>
          <p:cNvPicPr>
            <a:picLocks noChangeAspect="1" noChangeArrowheads="1"/>
          </p:cNvPicPr>
          <p:nvPr/>
        </p:nvPicPr>
        <p:blipFill>
          <a:blip r:embed="rId3"/>
          <a:srcRect/>
          <a:stretch>
            <a:fillRect/>
          </a:stretch>
        </p:blipFill>
        <p:spPr bwMode="auto">
          <a:xfrm>
            <a:off x="714348" y="3667124"/>
            <a:ext cx="7620000" cy="3190876"/>
          </a:xfrm>
          <a:prstGeom prst="rect">
            <a:avLst/>
          </a:prstGeom>
          <a:noFill/>
        </p:spPr>
      </p:pic>
      <p:sp>
        <p:nvSpPr>
          <p:cNvPr id="4" name="Prostokąt 3"/>
          <p:cNvSpPr/>
          <p:nvPr/>
        </p:nvSpPr>
        <p:spPr>
          <a:xfrm>
            <a:off x="2285984" y="2357430"/>
            <a:ext cx="4572000" cy="646331"/>
          </a:xfrm>
          <a:prstGeom prst="rect">
            <a:avLst/>
          </a:prstGeom>
        </p:spPr>
        <p:txBody>
          <a:bodyPr>
            <a:spAutoFit/>
          </a:bodyPr>
          <a:lstStyle/>
          <a:p>
            <a:pPr algn="ctr"/>
            <a:r>
              <a:rPr lang="pl-PL" dirty="0" smtClean="0"/>
              <a:t> W sumie w Charkowie i Miednoje znalazło się  22 tys. ludzi.</a:t>
            </a:r>
            <a:endParaRPr lang="pl-PL" dirty="0"/>
          </a:p>
        </p:txBody>
      </p:sp>
    </p:spTree>
  </p:cSld>
  <p:clrMapOvr>
    <a:masterClrMapping/>
  </p:clrMapOvr>
  <p:transition>
    <p:blinds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checkerboard(across)">
                                      <p:cBhvr>
                                        <p:cTn id="2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114</TotalTime>
  <Words>585</Words>
  <Application>Microsoft Office PowerPoint</Application>
  <PresentationFormat>Pokaz na ekranie (4:3)</PresentationFormat>
  <Paragraphs>20</Paragraphs>
  <Slides>10</Slides>
  <Notes>3</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Metro</vt:lpstr>
      <vt:lpstr>Katyń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Katyń</dc:title>
  <dc:creator>admin</dc:creator>
  <cp:lastModifiedBy>Asia</cp:lastModifiedBy>
  <cp:revision>14</cp:revision>
  <dcterms:created xsi:type="dcterms:W3CDTF">2021-03-23T11:42:19Z</dcterms:created>
  <dcterms:modified xsi:type="dcterms:W3CDTF">2021-03-26T16:53:24Z</dcterms:modified>
</cp:coreProperties>
</file>