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228B34-60BF-430B-8775-12959B825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DD34738-30DC-4C38-B1C1-89E95BB4B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EB471A-6B7D-4A42-90FF-03B975B89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9EF6-13B3-4259-A01C-8EB9F8A805C5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0F6CE4-233A-48FC-AC22-FE80B778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BA5D44-8C24-4936-BC1A-F65B293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9744-5C14-475D-AEBA-EBA393739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8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1ADC1E-FE18-4CF7-B4EB-957C23AE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08BD28A-95C2-4B73-B89B-C07F4059D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EA679A-0269-4CDC-B624-9BABBCC3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9EF6-13B3-4259-A01C-8EB9F8A805C5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40FB36-7F39-4CC9-B9F8-93BA329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9E190F-A922-4FBF-802C-A75F8C2A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9744-5C14-475D-AEBA-EBA393739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76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1B3E74C-987A-46DB-88F3-DF8713C88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906856E-132F-418E-B82A-DB7D8526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2DE3E2-C00E-41E1-8743-27AB7825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9EF6-13B3-4259-A01C-8EB9F8A805C5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69E850-D981-4EB6-8CD4-DC49D9E0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4909D0-E235-4D52-9950-9ABB1830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9744-5C14-475D-AEBA-EBA393739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92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92C815-CB50-48FF-AB11-BAA03C8B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870A68-340B-4123-BE12-F8AB8FFA4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D2C7DF-E3B7-4CE4-95AD-A79260D6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9EF6-13B3-4259-A01C-8EB9F8A805C5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14D2BC-869A-4683-93FF-12DB21C6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8A363C-B93D-4EE4-8F65-F8F9AF0D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9744-5C14-475D-AEBA-EBA393739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34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0EFCAF-186C-49B0-9F19-37AC8A76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01BF07-F51C-4544-8AFC-5208C58B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025931-52F0-4333-8966-5242624A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9EF6-13B3-4259-A01C-8EB9F8A805C5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B64A05-3F09-4CE5-8092-4C6F421A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B43745-57D4-464E-98D8-3BDB5F64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9744-5C14-475D-AEBA-EBA393739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08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D11C87-29BF-47F7-A1BB-1927456F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878A35-6432-4CCB-85AA-4DA57E673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0DB0642-7FE1-4823-B29B-8ACA8A062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0C8889-0B16-4977-932C-66B71AE6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9EF6-13B3-4259-A01C-8EB9F8A805C5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74178A-0E01-4C29-91CD-06C0EDD7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27C25D-94B5-4C26-B849-F3047BC3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9744-5C14-475D-AEBA-EBA393739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61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BCFFE4-AAEF-4B09-80CB-82ED71FD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D81FCC-4AA5-4365-8B95-EE60B6FE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1F69BC-D8BA-4235-9151-321B0CEA2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325019E-6153-4156-9FD8-A7AC6BE68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710945A-638D-46AC-9188-12605C17F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5EDBF35-013D-4E1E-B67F-7AC1973F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9EF6-13B3-4259-A01C-8EB9F8A805C5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F29F4AB-B155-476B-A233-CFF5C1EA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FB97871-CF39-499C-B509-88B842B0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9744-5C14-475D-AEBA-EBA393739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04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8C5C61-83CA-42D7-B259-6A339658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F68A2B1-71FF-4576-A1A7-D0479CDC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9EF6-13B3-4259-A01C-8EB9F8A805C5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9A0C26-F43C-4DC6-9378-9800841E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9951FED-5C18-4EE2-B78E-2C62F93E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9744-5C14-475D-AEBA-EBA393739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8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722B1E5-4F79-46C7-9A8A-D1595472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9EF6-13B3-4259-A01C-8EB9F8A805C5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3F22C73-DDC7-4A30-9125-C53C6A4D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7E7C8C7-ABA2-4542-98C3-E1D96699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9744-5C14-475D-AEBA-EBA393739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62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38A43C-3972-482A-B330-06B2D729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368CF4-8C1D-48A6-9C9E-94584AAB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EF7AF5-85AA-48BD-AB7D-934586F70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53CDA3-43DB-405B-A8B0-A91D0D49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9EF6-13B3-4259-A01C-8EB9F8A805C5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DEFCD8-5FA2-48C3-9E75-B37EB70C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1C84960-88AA-413B-9016-1B7FED43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9744-5C14-475D-AEBA-EBA393739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97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9E6210-6313-4039-8D24-CFD977C1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E1FCDD8-E7DF-43A4-8D85-2CFBB34B7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0EB0FF5-3DF8-4901-9CB0-4C64DCCBE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6C7936-87E1-4837-B98A-C0FA48B4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9EF6-13B3-4259-A01C-8EB9F8A805C5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9C94EC-F0AB-48E2-A258-0BA7201B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60CFC9-C032-44CB-BBBA-89EC3E09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9744-5C14-475D-AEBA-EBA393739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22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BFF1421-0043-492D-8183-12DBA675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D2D5DA-830A-4F4B-B0D3-DFE7C35D4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421B67-E932-4CB5-B8A7-4C296EA56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09EF6-13B3-4259-A01C-8EB9F8A805C5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4934A7-4BBA-482F-9B82-FE5B0AC80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EAB8E7-EE43-46A5-822B-AC8FF575F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69744-5C14-475D-AEBA-EBA393739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68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CFCFF26-9179-4241-87EE-7389DE22873B}"/>
              </a:ext>
            </a:extLst>
          </p:cNvPr>
          <p:cNvSpPr txBox="1"/>
          <p:nvPr/>
        </p:nvSpPr>
        <p:spPr>
          <a:xfrm>
            <a:off x="6566832" y="20961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000000"/>
                </a:solidFill>
                <a:latin typeface="Cooper Black" panose="0208090404030B020404" pitchFamily="18" charset="0"/>
                <a:ea typeface="+mj-ea"/>
                <a:cs typeface="+mj-cs"/>
              </a:rPr>
              <a:t>HIGIENA I CHOROBY UKŁADU NERWOWEGO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Obraz zawierający zwierzę, trzymający, mężczyzna, biały&#10;&#10;Opis wygenerowany automatycznie">
            <a:extLst>
              <a:ext uri="{FF2B5EF4-FFF2-40B4-BE49-F238E27FC236}">
                <a16:creationId xmlns:a16="http://schemas.microsoft.com/office/drawing/2014/main" id="{2C119ACA-DF95-4EC7-B502-C14FB09E1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1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6284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98C2A90-800C-4DCA-8E6D-030EF8004696}"/>
              </a:ext>
            </a:extLst>
          </p:cNvPr>
          <p:cNvSpPr txBox="1"/>
          <p:nvPr/>
        </p:nvSpPr>
        <p:spPr>
          <a:xfrm>
            <a:off x="3730101" y="110045"/>
            <a:ext cx="4731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Depresja: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AB9FE358-1728-4500-89FE-EB22CCE7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1" y="927630"/>
            <a:ext cx="4102041" cy="3449063"/>
          </a:xfrm>
          <a:prstGeom prst="rect">
            <a:avLst/>
          </a:prstGeom>
        </p:spPr>
      </p:pic>
      <p:pic>
        <p:nvPicPr>
          <p:cNvPr id="6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id="{07FEE6D0-73A8-473D-BF0B-973D34D76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74" y="750077"/>
            <a:ext cx="5489312" cy="43457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A260E0D-B509-4CF7-B7A1-B275131BC73C}"/>
              </a:ext>
            </a:extLst>
          </p:cNvPr>
          <p:cNvSpPr txBox="1"/>
          <p:nvPr/>
        </p:nvSpPr>
        <p:spPr>
          <a:xfrm>
            <a:off x="368081" y="4944862"/>
            <a:ext cx="4647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Leczenie: </a:t>
            </a:r>
            <a:r>
              <a:rPr lang="pl-PL" sz="2000" dirty="0"/>
              <a:t>przyjmowanie leków oraz psychoterapia, </a:t>
            </a:r>
          </a:p>
        </p:txBody>
      </p:sp>
    </p:spTree>
    <p:extLst>
      <p:ext uri="{BB962C8B-B14F-4D97-AF65-F5344CB8AC3E}">
        <p14:creationId xmlns:p14="http://schemas.microsoft.com/office/powerpoint/2010/main" val="32734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BB007D3-B71B-4997-9229-9887A78EFC28}"/>
              </a:ext>
            </a:extLst>
          </p:cNvPr>
          <p:cNvSpPr txBox="1"/>
          <p:nvPr/>
        </p:nvSpPr>
        <p:spPr>
          <a:xfrm>
            <a:off x="298881" y="248574"/>
            <a:ext cx="1159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Depresja w Polsce i na świecie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0784ECF-12A4-4C4F-A3CD-7924970A9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1" y="1028374"/>
            <a:ext cx="4097768" cy="2726878"/>
          </a:xfrm>
          <a:prstGeom prst="rect">
            <a:avLst/>
          </a:prstGeom>
        </p:spPr>
      </p:pic>
      <p:pic>
        <p:nvPicPr>
          <p:cNvPr id="6" name="Obraz 5" descr="Obraz zawierający drzewo&#10;&#10;Opis wygenerowany automatycznie">
            <a:extLst>
              <a:ext uri="{FF2B5EF4-FFF2-40B4-BE49-F238E27FC236}">
                <a16:creationId xmlns:a16="http://schemas.microsoft.com/office/drawing/2014/main" id="{C716079E-F5C5-4D23-AA47-590A26C34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63" y="1028375"/>
            <a:ext cx="4097768" cy="2726878"/>
          </a:xfrm>
          <a:prstGeom prst="rect">
            <a:avLst/>
          </a:prstGeom>
        </p:spPr>
      </p:pic>
      <p:pic>
        <p:nvPicPr>
          <p:cNvPr id="8" name="Obraz 7" descr="Obraz zawierający żywność&#10;&#10;Opis wygenerowany automatycznie">
            <a:extLst>
              <a:ext uri="{FF2B5EF4-FFF2-40B4-BE49-F238E27FC236}">
                <a16:creationId xmlns:a16="http://schemas.microsoft.com/office/drawing/2014/main" id="{146F4108-3E10-4AFB-BE88-C52EDEF7E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3597722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89F371D-3EED-459F-9C6C-BBA337B36F51}"/>
              </a:ext>
            </a:extLst>
          </p:cNvPr>
          <p:cNvSpPr txBox="1"/>
          <p:nvPr/>
        </p:nvSpPr>
        <p:spPr>
          <a:xfrm>
            <a:off x="417250" y="506027"/>
            <a:ext cx="1115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Układ nerwowy jest układem, który pracuje ciągle i musi cały czas odbierać informacje ze środowiska. Wiele czynników wpływających na jego pracę może wywołać stres. W sytuacji stresowej dochodzi do wydzielenia hormonów </a:t>
            </a:r>
            <a:r>
              <a:rPr lang="pl-PL" sz="2400" b="1" dirty="0"/>
              <a:t>adrenaliny i kortyzolu.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BE99B4C-42D2-4AE4-9C3B-17158CCCC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87" y="2701146"/>
            <a:ext cx="5924359" cy="275184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E22BB32-F531-4C9F-BF18-DAB12CB106FE}"/>
              </a:ext>
            </a:extLst>
          </p:cNvPr>
          <p:cNvSpPr txBox="1"/>
          <p:nvPr/>
        </p:nvSpPr>
        <p:spPr>
          <a:xfrm>
            <a:off x="266330" y="2902998"/>
            <a:ext cx="4660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Stres</a:t>
            </a:r>
            <a:r>
              <a:rPr lang="pl-PL" sz="2400" dirty="0"/>
              <a:t> – reakcja układu nerwowego,</a:t>
            </a:r>
          </a:p>
          <a:p>
            <a:r>
              <a:rPr lang="pl-PL" sz="2400" dirty="0"/>
              <a:t>              która pozwala zaadaptować</a:t>
            </a:r>
          </a:p>
          <a:p>
            <a:r>
              <a:rPr lang="pl-PL" sz="2400" dirty="0"/>
              <a:t>               się do nowej, wymagającej</a:t>
            </a:r>
          </a:p>
          <a:p>
            <a:r>
              <a:rPr lang="pl-PL" sz="2400" dirty="0"/>
              <a:t>               aktywności sytuacji.</a:t>
            </a:r>
          </a:p>
        </p:txBody>
      </p:sp>
    </p:spTree>
    <p:extLst>
      <p:ext uri="{BB962C8B-B14F-4D97-AF65-F5344CB8AC3E}">
        <p14:creationId xmlns:p14="http://schemas.microsoft.com/office/powerpoint/2010/main" val="221443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FD141FF-EB95-4CF9-A9EC-5DC1F62D9954}"/>
              </a:ext>
            </a:extLst>
          </p:cNvPr>
          <p:cNvSpPr txBox="1"/>
          <p:nvPr/>
        </p:nvSpPr>
        <p:spPr>
          <a:xfrm>
            <a:off x="2811262" y="239698"/>
            <a:ext cx="656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Cavolini" panose="03000502040302020204" pitchFamily="66" charset="0"/>
                <a:cs typeface="Cavolini" panose="03000502040302020204" pitchFamily="66" charset="0"/>
              </a:rPr>
              <a:t>Rodzaje stresu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D140197D-E5C5-4353-9EFF-18C4252A8E4B}"/>
              </a:ext>
            </a:extLst>
          </p:cNvPr>
          <p:cNvCxnSpPr>
            <a:cxnSpLocks/>
          </p:cNvCxnSpPr>
          <p:nvPr/>
        </p:nvCxnSpPr>
        <p:spPr>
          <a:xfrm flipH="1">
            <a:off x="3071674" y="824473"/>
            <a:ext cx="2672178" cy="41840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79D4A7DC-41B9-4E9C-BB89-0C5B7EA81D6D}"/>
              </a:ext>
            </a:extLst>
          </p:cNvPr>
          <p:cNvCxnSpPr>
            <a:cxnSpLocks/>
          </p:cNvCxnSpPr>
          <p:nvPr/>
        </p:nvCxnSpPr>
        <p:spPr>
          <a:xfrm>
            <a:off x="6400800" y="824473"/>
            <a:ext cx="2894120" cy="35625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B4A5054-E4BD-407C-BD7E-D66BDE7F115B}"/>
              </a:ext>
            </a:extLst>
          </p:cNvPr>
          <p:cNvSpPr txBox="1"/>
          <p:nvPr/>
        </p:nvSpPr>
        <p:spPr>
          <a:xfrm>
            <a:off x="591845" y="1440155"/>
            <a:ext cx="3728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Pozytywny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r>
              <a:rPr lang="pl-PL" dirty="0">
                <a:effectLst/>
              </a:rPr>
              <a:t>*krótkotrwały,</a:t>
            </a:r>
          </a:p>
          <a:p>
            <a:endParaRPr lang="pl-PL" dirty="0">
              <a:effectLst/>
            </a:endParaRPr>
          </a:p>
          <a:p>
            <a:r>
              <a:rPr lang="pl-PL" dirty="0">
                <a:effectLst/>
              </a:rPr>
              <a:t>*powoduje, że jesteśmy zdolni do większego wysiłku, mobilizuje do nauki i umożliwia osiąganie lepszych wyników,</a:t>
            </a:r>
          </a:p>
          <a:p>
            <a:endParaRPr lang="pl-PL" dirty="0">
              <a:effectLst/>
            </a:endParaRPr>
          </a:p>
          <a:p>
            <a:r>
              <a:rPr lang="pl-PL" dirty="0">
                <a:effectLst/>
              </a:rPr>
              <a:t>* pomaga sprostać trudnościom.</a:t>
            </a:r>
          </a:p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8465FC7-5D46-4A76-AE79-BC7149516255}"/>
              </a:ext>
            </a:extLst>
          </p:cNvPr>
          <p:cNvSpPr txBox="1"/>
          <p:nvPr/>
        </p:nvSpPr>
        <p:spPr>
          <a:xfrm>
            <a:off x="8152660" y="1433579"/>
            <a:ext cx="3417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Negatywny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r>
              <a:rPr lang="pl-PL" dirty="0">
                <a:effectLst/>
              </a:rPr>
              <a:t>* silny i długotrwały,</a:t>
            </a:r>
          </a:p>
          <a:p>
            <a:endParaRPr lang="pl-PL" dirty="0">
              <a:effectLst/>
            </a:endParaRPr>
          </a:p>
          <a:p>
            <a:r>
              <a:rPr lang="pl-PL" dirty="0">
                <a:effectLst/>
              </a:rPr>
              <a:t>* szkodliwy dla organizmu,</a:t>
            </a:r>
          </a:p>
          <a:p>
            <a:endParaRPr lang="pl-PL" dirty="0">
              <a:effectLst/>
            </a:endParaRPr>
          </a:p>
          <a:p>
            <a:r>
              <a:rPr lang="pl-PL" dirty="0">
                <a:effectLst/>
              </a:rPr>
              <a:t>* człowiek staje się przytłoczony i niezdolny do działania. </a:t>
            </a:r>
          </a:p>
          <a:p>
            <a:endParaRPr lang="pl-PL" dirty="0">
              <a:effectLst/>
            </a:endParaRPr>
          </a:p>
          <a:p>
            <a:r>
              <a:rPr lang="pl-PL" dirty="0">
                <a:effectLst/>
              </a:rPr>
              <a:t>* prowadzi do przemęczenia i może przyczynić się do rozwoju chorób układu nerwowego oraz zaburzeń pracy innych narządów np. serca.</a:t>
            </a:r>
          </a:p>
          <a:p>
            <a:pPr algn="ctr"/>
            <a:endParaRPr lang="pl-PL" dirty="0"/>
          </a:p>
        </p:txBody>
      </p:sp>
      <p:pic>
        <p:nvPicPr>
          <p:cNvPr id="13" name="Obraz 12" descr="Obraz zawierający ptak&#10;&#10;Opis wygenerowany automatycznie">
            <a:extLst>
              <a:ext uri="{FF2B5EF4-FFF2-40B4-BE49-F238E27FC236}">
                <a16:creationId xmlns:a16="http://schemas.microsoft.com/office/drawing/2014/main" id="{A15B740D-3417-448C-898B-1952ABEA3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89" y="3821835"/>
            <a:ext cx="3728622" cy="27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6806763-862C-4B11-9AAB-C68F4B27C31D}"/>
              </a:ext>
            </a:extLst>
          </p:cNvPr>
          <p:cNvSpPr txBox="1"/>
          <p:nvPr/>
        </p:nvSpPr>
        <p:spPr>
          <a:xfrm>
            <a:off x="603938" y="640081"/>
            <a:ext cx="2608655" cy="525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2C2C2C"/>
                </a:solidFill>
                <a:latin typeface="+mj-lt"/>
                <a:ea typeface="+mj-ea"/>
                <a:cs typeface="+mj-cs"/>
              </a:rPr>
              <a:t>Reakcje organizmu na sytuacje stresowe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44090CE8-289D-48C1-80D1-985DD3023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1" b="-2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908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ECA5EAC-797C-4023-84B2-7E197BC298EE}"/>
              </a:ext>
            </a:extLst>
          </p:cNvPr>
          <p:cNvSpPr txBox="1"/>
          <p:nvPr/>
        </p:nvSpPr>
        <p:spPr>
          <a:xfrm>
            <a:off x="561975" y="409575"/>
            <a:ext cx="614954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Sposoby radzenia sobie ze stresem:</a:t>
            </a:r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 przewidywanie trudnych sytuacji i </a:t>
            </a:r>
          </a:p>
          <a:p>
            <a:r>
              <a:rPr lang="pl-PL" sz="2400" dirty="0"/>
              <a:t>      zapobieganie 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 zdystansowanie się do przykrych sytuacji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 rozładowywanie negatywnych emocji  </a:t>
            </a:r>
          </a:p>
          <a:p>
            <a:r>
              <a:rPr lang="pl-PL" sz="2400" dirty="0"/>
              <a:t>      poprzez sport, gimnastykę lub rozmowę z</a:t>
            </a:r>
          </a:p>
          <a:p>
            <a:r>
              <a:rPr lang="pl-PL" sz="2400" dirty="0"/>
              <a:t>     bliską osobą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słuchanie muzyki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czytanie książek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wszystkie czynności nieszkodliwe, które nie mają związku z pracą i nauką</a:t>
            </a:r>
          </a:p>
          <a:p>
            <a:endParaRPr lang="pl-PL" sz="3200" dirty="0"/>
          </a:p>
          <a:p>
            <a:endParaRPr lang="pl-PL" sz="3200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282DBDC-4A56-4091-A9F7-1464D3067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80" y="901683"/>
            <a:ext cx="4602745" cy="38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4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1198883-B178-454B-9EFE-C35935411240}"/>
              </a:ext>
            </a:extLst>
          </p:cNvPr>
          <p:cNvSpPr txBox="1"/>
          <p:nvPr/>
        </p:nvSpPr>
        <p:spPr>
          <a:xfrm>
            <a:off x="426128" y="203510"/>
            <a:ext cx="109017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prstClr val="black"/>
                </a:solidFill>
              </a:rPr>
              <a:t>Sen jako odpoczynek:</a:t>
            </a:r>
          </a:p>
          <a:p>
            <a:pPr lvl="0"/>
            <a:endParaRPr lang="pl-PL" sz="3200" b="1" dirty="0">
              <a:solidFill>
                <a:prstClr val="black"/>
              </a:solidFill>
            </a:endParaRPr>
          </a:p>
          <a:p>
            <a:pPr lvl="0"/>
            <a:r>
              <a:rPr lang="pl-PL" sz="2400" dirty="0">
                <a:solidFill>
                  <a:prstClr val="black"/>
                </a:solidFill>
              </a:rPr>
              <a:t>Aby przeciwdziałać efektom stresu, układ nerwowy musi się regenerować. Najlepszą formą odpoczynku jest sen. Dzięki niemu:</a:t>
            </a:r>
          </a:p>
          <a:p>
            <a:pPr lvl="0"/>
            <a:r>
              <a:rPr lang="pl-PL" sz="2400" dirty="0">
                <a:solidFill>
                  <a:prstClr val="black"/>
                </a:solidFill>
              </a:rPr>
              <a:t>* zmniejsza się aktywność organizmu oraz ilość odbieranych bodźców</a:t>
            </a:r>
          </a:p>
          <a:p>
            <a:pPr lvl="0"/>
            <a:r>
              <a:rPr lang="pl-PL" sz="2400" dirty="0">
                <a:solidFill>
                  <a:prstClr val="black"/>
                </a:solidFill>
              </a:rPr>
              <a:t>* następnego dnia mózg jest gotowy do przetwarzania i zapamiętywania informacji</a:t>
            </a:r>
          </a:p>
          <a:p>
            <a:pPr lvl="0"/>
            <a:r>
              <a:rPr lang="pl-PL" sz="2400" dirty="0">
                <a:solidFill>
                  <a:prstClr val="black"/>
                </a:solidFill>
              </a:rPr>
              <a:t>* ciało szybciej się regeneruje</a:t>
            </a:r>
          </a:p>
          <a:p>
            <a:pPr lvl="0"/>
            <a:r>
              <a:rPr lang="pl-PL" sz="2400" dirty="0">
                <a:solidFill>
                  <a:prstClr val="black"/>
                </a:solidFill>
              </a:rPr>
              <a:t>* wzrasta aktywność układu odpornościowego</a:t>
            </a:r>
          </a:p>
          <a:p>
            <a:pPr lvl="0"/>
            <a:r>
              <a:rPr lang="pl-PL" sz="2400" dirty="0">
                <a:solidFill>
                  <a:prstClr val="black"/>
                </a:solidFill>
              </a:rPr>
              <a:t>Aby w pełni zregenerować organizm dorosły człowiek powinien spać 7-8 godzin w ciągu doby.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5DB379-C88E-4971-8292-D096BE54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6" y="4298671"/>
            <a:ext cx="9562731" cy="23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0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wierzę&#10;&#10;Opis wygenerowany automatycznie">
            <a:extLst>
              <a:ext uri="{FF2B5EF4-FFF2-40B4-BE49-F238E27FC236}">
                <a16:creationId xmlns:a16="http://schemas.microsoft.com/office/drawing/2014/main" id="{218B3612-940A-4487-B647-721C46F8C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A5A593F-022B-462B-AB31-ED9D241B985F}"/>
              </a:ext>
            </a:extLst>
          </p:cNvPr>
          <p:cNvSpPr txBox="1"/>
          <p:nvPr/>
        </p:nvSpPr>
        <p:spPr>
          <a:xfrm>
            <a:off x="3950840" y="2183352"/>
            <a:ext cx="3409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Choroby układu nerwowego</a:t>
            </a:r>
          </a:p>
        </p:txBody>
      </p:sp>
      <p:sp>
        <p:nvSpPr>
          <p:cNvPr id="5" name="Schemat blokowy: łącznik 4">
            <a:extLst>
              <a:ext uri="{FF2B5EF4-FFF2-40B4-BE49-F238E27FC236}">
                <a16:creationId xmlns:a16="http://schemas.microsoft.com/office/drawing/2014/main" id="{8BD41557-AF46-4038-96A1-2D43595AF75B}"/>
              </a:ext>
            </a:extLst>
          </p:cNvPr>
          <p:cNvSpPr/>
          <p:nvPr/>
        </p:nvSpPr>
        <p:spPr>
          <a:xfrm>
            <a:off x="692597" y="257452"/>
            <a:ext cx="1873188" cy="1740024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chemat blokowy: łącznik 5">
            <a:extLst>
              <a:ext uri="{FF2B5EF4-FFF2-40B4-BE49-F238E27FC236}">
                <a16:creationId xmlns:a16="http://schemas.microsoft.com/office/drawing/2014/main" id="{0052A0AA-FF09-4A22-8C12-ED5DC4125D0A}"/>
              </a:ext>
            </a:extLst>
          </p:cNvPr>
          <p:cNvSpPr/>
          <p:nvPr/>
        </p:nvSpPr>
        <p:spPr>
          <a:xfrm>
            <a:off x="692597" y="2919357"/>
            <a:ext cx="1873188" cy="1865708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36A2146-54D6-421D-8BB9-67E91A53DBA3}"/>
              </a:ext>
            </a:extLst>
          </p:cNvPr>
          <p:cNvSpPr txBox="1"/>
          <p:nvPr/>
        </p:nvSpPr>
        <p:spPr>
          <a:xfrm>
            <a:off x="883466" y="942798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Comic Sans MS" panose="030F0702030302020204" pitchFamily="66" charset="0"/>
              </a:rPr>
              <a:t>nerwica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E31A6F4-50E9-4F75-BEA2-E81A200C90EC}"/>
              </a:ext>
            </a:extLst>
          </p:cNvPr>
          <p:cNvSpPr txBox="1"/>
          <p:nvPr/>
        </p:nvSpPr>
        <p:spPr>
          <a:xfrm>
            <a:off x="961150" y="3572564"/>
            <a:ext cx="133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omic Sans MS" panose="030F0702030302020204" pitchFamily="66" charset="0"/>
              </a:rPr>
              <a:t>depresja</a:t>
            </a:r>
          </a:p>
        </p:txBody>
      </p:sp>
      <p:sp>
        <p:nvSpPr>
          <p:cNvPr id="9" name="Schemat blokowy: łącznik 8">
            <a:extLst>
              <a:ext uri="{FF2B5EF4-FFF2-40B4-BE49-F238E27FC236}">
                <a16:creationId xmlns:a16="http://schemas.microsoft.com/office/drawing/2014/main" id="{E1EB0E70-B37F-491B-80DE-84CF8EC87389}"/>
              </a:ext>
            </a:extLst>
          </p:cNvPr>
          <p:cNvSpPr/>
          <p:nvPr/>
        </p:nvSpPr>
        <p:spPr>
          <a:xfrm>
            <a:off x="2787588" y="4643022"/>
            <a:ext cx="1873188" cy="1713389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175FDC6-5246-4229-B43D-DD6B7621C2F2}"/>
              </a:ext>
            </a:extLst>
          </p:cNvPr>
          <p:cNvSpPr txBox="1"/>
          <p:nvPr/>
        </p:nvSpPr>
        <p:spPr>
          <a:xfrm>
            <a:off x="3000652" y="5157926"/>
            <a:ext cx="140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Comic Sans MS" panose="030F0702030302020204" pitchFamily="66" charset="0"/>
              </a:rPr>
              <a:t>udar mózgu</a:t>
            </a:r>
          </a:p>
        </p:txBody>
      </p:sp>
      <p:sp>
        <p:nvSpPr>
          <p:cNvPr id="11" name="Schemat blokowy: łącznik 10">
            <a:extLst>
              <a:ext uri="{FF2B5EF4-FFF2-40B4-BE49-F238E27FC236}">
                <a16:creationId xmlns:a16="http://schemas.microsoft.com/office/drawing/2014/main" id="{64248360-5FBE-448E-AC9F-9CA0FDEA8592}"/>
              </a:ext>
            </a:extLst>
          </p:cNvPr>
          <p:cNvSpPr/>
          <p:nvPr/>
        </p:nvSpPr>
        <p:spPr>
          <a:xfrm>
            <a:off x="5700944" y="4678532"/>
            <a:ext cx="1873188" cy="1713389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1248365-50B6-4207-BAC4-825CF4C224FF}"/>
              </a:ext>
            </a:extLst>
          </p:cNvPr>
          <p:cNvSpPr txBox="1"/>
          <p:nvPr/>
        </p:nvSpPr>
        <p:spPr>
          <a:xfrm>
            <a:off x="5974672" y="5038051"/>
            <a:ext cx="1386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omic Sans MS" panose="030F0702030302020204" pitchFamily="66" charset="0"/>
              </a:rPr>
              <a:t>zapalenie opon mózgowych</a:t>
            </a:r>
          </a:p>
        </p:txBody>
      </p:sp>
      <p:sp>
        <p:nvSpPr>
          <p:cNvPr id="13" name="Schemat blokowy: łącznik 12">
            <a:extLst>
              <a:ext uri="{FF2B5EF4-FFF2-40B4-BE49-F238E27FC236}">
                <a16:creationId xmlns:a16="http://schemas.microsoft.com/office/drawing/2014/main" id="{B402BF78-1FEF-40CC-AF0A-7CC1F2066411}"/>
              </a:ext>
            </a:extLst>
          </p:cNvPr>
          <p:cNvSpPr/>
          <p:nvPr/>
        </p:nvSpPr>
        <p:spPr>
          <a:xfrm>
            <a:off x="8096435" y="3852211"/>
            <a:ext cx="1873188" cy="1865708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520F102-FC66-4FCE-8E58-F406A810ACC1}"/>
              </a:ext>
            </a:extLst>
          </p:cNvPr>
          <p:cNvSpPr txBox="1"/>
          <p:nvPr/>
        </p:nvSpPr>
        <p:spPr>
          <a:xfrm>
            <a:off x="8407152" y="4600399"/>
            <a:ext cx="137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omic Sans MS" panose="030F0702030302020204" pitchFamily="66" charset="0"/>
              </a:rPr>
              <a:t>padaczka</a:t>
            </a:r>
          </a:p>
        </p:txBody>
      </p:sp>
      <p:sp>
        <p:nvSpPr>
          <p:cNvPr id="15" name="Schemat blokowy: łącznik 14">
            <a:extLst>
              <a:ext uri="{FF2B5EF4-FFF2-40B4-BE49-F238E27FC236}">
                <a16:creationId xmlns:a16="http://schemas.microsoft.com/office/drawing/2014/main" id="{A9D75538-B071-428C-AAA1-D2F9AD83716D}"/>
              </a:ext>
            </a:extLst>
          </p:cNvPr>
          <p:cNvSpPr/>
          <p:nvPr/>
        </p:nvSpPr>
        <p:spPr>
          <a:xfrm>
            <a:off x="9095171" y="1427743"/>
            <a:ext cx="1873188" cy="1865708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52D6005-1AA3-4CC3-AB3E-4F69DC18FEB6}"/>
              </a:ext>
            </a:extLst>
          </p:cNvPr>
          <p:cNvSpPr txBox="1"/>
          <p:nvPr/>
        </p:nvSpPr>
        <p:spPr>
          <a:xfrm>
            <a:off x="9092214" y="2024577"/>
            <a:ext cx="180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Comic Sans MS" panose="030F0702030302020204" pitchFamily="66" charset="0"/>
              </a:rPr>
              <a:t>stwardnienie rozsiane</a:t>
            </a:r>
          </a:p>
        </p:txBody>
      </p:sp>
      <p:sp>
        <p:nvSpPr>
          <p:cNvPr id="17" name="Schemat blokowy: łącznik 16">
            <a:extLst>
              <a:ext uri="{FF2B5EF4-FFF2-40B4-BE49-F238E27FC236}">
                <a16:creationId xmlns:a16="http://schemas.microsoft.com/office/drawing/2014/main" id="{657B1C00-5D58-4B07-AE73-BBACCCB054EC}"/>
              </a:ext>
            </a:extLst>
          </p:cNvPr>
          <p:cNvSpPr/>
          <p:nvPr/>
        </p:nvSpPr>
        <p:spPr>
          <a:xfrm>
            <a:off x="7219026" y="65890"/>
            <a:ext cx="1873188" cy="1865707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1F8A06D-E881-4BAF-B9A5-CEF089D292CE}"/>
              </a:ext>
            </a:extLst>
          </p:cNvPr>
          <p:cNvSpPr txBox="1"/>
          <p:nvPr/>
        </p:nvSpPr>
        <p:spPr>
          <a:xfrm>
            <a:off x="7375582" y="665799"/>
            <a:ext cx="147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Comic Sans MS" panose="030F0702030302020204" pitchFamily="66" charset="0"/>
              </a:rPr>
              <a:t>choroba Alzheimera</a:t>
            </a:r>
          </a:p>
        </p:txBody>
      </p:sp>
    </p:spTree>
    <p:extLst>
      <p:ext uri="{BB962C8B-B14F-4D97-AF65-F5344CB8AC3E}">
        <p14:creationId xmlns:p14="http://schemas.microsoft.com/office/powerpoint/2010/main" val="14485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8366CED-D03F-4C49-A11D-5DE365E6A49D}"/>
              </a:ext>
            </a:extLst>
          </p:cNvPr>
          <p:cNvSpPr txBox="1"/>
          <p:nvPr/>
        </p:nvSpPr>
        <p:spPr>
          <a:xfrm>
            <a:off x="355108" y="763479"/>
            <a:ext cx="49626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Stwardnienie rozsiane:</a:t>
            </a:r>
          </a:p>
          <a:p>
            <a:endParaRPr lang="pl-PL" sz="2800" b="1" dirty="0"/>
          </a:p>
          <a:p>
            <a:r>
              <a:rPr lang="pl-PL" sz="2000" b="1" dirty="0"/>
              <a:t>Przyczyna: </a:t>
            </a:r>
            <a:r>
              <a:rPr lang="pl-PL" sz="2000" dirty="0"/>
              <a:t>zanikanie osłonki mielinowej otaczającej komórki nerwowe</a:t>
            </a:r>
          </a:p>
          <a:p>
            <a:endParaRPr lang="pl-PL" sz="2000" b="1" dirty="0"/>
          </a:p>
          <a:p>
            <a:r>
              <a:rPr lang="pl-PL" sz="2000" b="1" dirty="0"/>
              <a:t>Objawy: </a:t>
            </a:r>
            <a:r>
              <a:rPr lang="pl-PL" sz="2000" dirty="0"/>
              <a:t>zaburzenia czucia i równowagi, utrata wzroku i zaniki pamięci, zanik czucia w kończynach, stopniowa utrata czucia pęcherza i zaprzestanie pracy jelit.</a:t>
            </a:r>
          </a:p>
          <a:p>
            <a:endParaRPr lang="pl-PL" sz="2000" b="1" dirty="0"/>
          </a:p>
          <a:p>
            <a:r>
              <a:rPr lang="pl-PL" sz="2000" b="1" dirty="0"/>
              <a:t>Leczenie: </a:t>
            </a:r>
            <a:r>
              <a:rPr lang="pl-PL" sz="2000" dirty="0"/>
              <a:t>stosowanie leków mających na celu hamowanie działania układu odpornościowego, co ma na celu spowolnienie choroby. Ważna jest rehabilitacja.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4B86C62C-CA52-47B0-A6FE-622F69132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57" y="1672664"/>
            <a:ext cx="6132291" cy="35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C119FCB-BFB1-45A9-8BA2-AE7E628556D9}"/>
              </a:ext>
            </a:extLst>
          </p:cNvPr>
          <p:cNvSpPr txBox="1"/>
          <p:nvPr/>
        </p:nvSpPr>
        <p:spPr>
          <a:xfrm>
            <a:off x="399494" y="301840"/>
            <a:ext cx="606344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Choroba Alzheimera:</a:t>
            </a:r>
          </a:p>
          <a:p>
            <a:endParaRPr lang="pl-PL" sz="2800" b="1" dirty="0"/>
          </a:p>
          <a:p>
            <a:r>
              <a:rPr lang="pl-PL" sz="2000" b="1" dirty="0"/>
              <a:t>Przyczyna:</a:t>
            </a:r>
            <a:r>
              <a:rPr lang="pl-PL" sz="2000" dirty="0"/>
              <a:t> obumieranie komórek nerwowych w mózgu.</a:t>
            </a:r>
          </a:p>
          <a:p>
            <a:endParaRPr lang="pl-PL" sz="2000" dirty="0"/>
          </a:p>
          <a:p>
            <a:r>
              <a:rPr lang="pl-PL" sz="2000" b="1" dirty="0"/>
              <a:t>Objawy: </a:t>
            </a:r>
            <a:r>
              <a:rPr lang="pl-PL" sz="2000" dirty="0"/>
              <a:t>choroba przebiega w trzech stadiach:</a:t>
            </a:r>
          </a:p>
          <a:p>
            <a:r>
              <a:rPr lang="pl-PL" sz="2000" dirty="0"/>
              <a:t>-</a:t>
            </a:r>
            <a:r>
              <a:rPr lang="pl-PL" sz="2000" u="sng" dirty="0"/>
              <a:t>wczesnym (zapominanie) </a:t>
            </a:r>
            <a:r>
              <a:rPr lang="pl-PL" sz="2000" dirty="0"/>
              <a:t>– dezorientacja, zapominanie, brak zdolności do zapamiętywania nowych informacji</a:t>
            </a:r>
          </a:p>
          <a:p>
            <a:r>
              <a:rPr lang="pl-PL" sz="2000" dirty="0"/>
              <a:t>-</a:t>
            </a:r>
            <a:r>
              <a:rPr lang="pl-PL" sz="2000" u="sng" dirty="0"/>
              <a:t>środkowym (otępienie) </a:t>
            </a:r>
            <a:r>
              <a:rPr lang="pl-PL" sz="2000" dirty="0"/>
              <a:t>– utrata mowy, urojenia, błąkanie się bez celu, trudności z rozpoznawaniem najbliższych</a:t>
            </a:r>
          </a:p>
          <a:p>
            <a:r>
              <a:rPr lang="pl-PL" sz="2000" dirty="0"/>
              <a:t>-</a:t>
            </a:r>
            <a:r>
              <a:rPr lang="pl-PL" sz="2000" u="sng" dirty="0"/>
              <a:t>późne (utrata kontroli) </a:t>
            </a:r>
            <a:r>
              <a:rPr lang="pl-PL" sz="2000" dirty="0"/>
              <a:t>– brak kontaktu, niezdolność do podejmowania samodzielnych decyzji, konieczność całodobowej opieki nad chorym</a:t>
            </a:r>
          </a:p>
          <a:p>
            <a:endParaRPr lang="pl-PL" sz="2000" dirty="0"/>
          </a:p>
          <a:p>
            <a:r>
              <a:rPr lang="pl-PL" sz="2000" b="1" dirty="0"/>
              <a:t>Leczenie: </a:t>
            </a:r>
            <a:r>
              <a:rPr lang="pl-PL" sz="2000" dirty="0"/>
              <a:t>choroba nieuleczalna, podejmuje się tylko leczenie farmakologiczne, które ma na celu opóźnienie rozwoju choroby.</a:t>
            </a:r>
          </a:p>
          <a:p>
            <a:endParaRPr lang="pl-PL" sz="2000" dirty="0"/>
          </a:p>
        </p:txBody>
      </p:sp>
      <p:pic>
        <p:nvPicPr>
          <p:cNvPr id="4" name="Obraz 3" descr="Obraz zawierający koło&#10;&#10;Opis wygenerowany automatycznie">
            <a:extLst>
              <a:ext uri="{FF2B5EF4-FFF2-40B4-BE49-F238E27FC236}">
                <a16:creationId xmlns:a16="http://schemas.microsoft.com/office/drawing/2014/main" id="{F7DFB4B5-143B-40FA-B82C-D50D2FEE3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63" y="1634290"/>
            <a:ext cx="5127743" cy="35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021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447</Words>
  <Application>Microsoft Office PowerPoint</Application>
  <PresentationFormat>Panoramiczny</PresentationFormat>
  <Paragraphs>74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Cavolini</vt:lpstr>
      <vt:lpstr>Comic Sans MS</vt:lpstr>
      <vt:lpstr>Cooper Black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Olszewska</dc:creator>
  <cp:lastModifiedBy>spjk7</cp:lastModifiedBy>
  <cp:revision>13</cp:revision>
  <dcterms:created xsi:type="dcterms:W3CDTF">2020-04-01T00:07:40Z</dcterms:created>
  <dcterms:modified xsi:type="dcterms:W3CDTF">2020-04-20T18:12:56Z</dcterms:modified>
</cp:coreProperties>
</file>