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0Z6hFdIR4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5269" y="683741"/>
            <a:ext cx="9001462" cy="36328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Rozwój człowieka – </a:t>
            </a:r>
            <a:br>
              <a:rPr lang="pl-PL" dirty="0"/>
            </a:br>
            <a:r>
              <a:rPr lang="pl-PL" dirty="0"/>
              <a:t>od poczęcia do narodzin</a:t>
            </a:r>
          </a:p>
        </p:txBody>
      </p:sp>
    </p:spTree>
    <p:extLst>
      <p:ext uri="{BB962C8B-B14F-4D97-AF65-F5344CB8AC3E}">
        <p14:creationId xmlns:p14="http://schemas.microsoft.com/office/powerpoint/2010/main" val="1642557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9618" y="294968"/>
            <a:ext cx="10353761" cy="1326321"/>
          </a:xfrm>
        </p:spPr>
        <p:txBody>
          <a:bodyPr/>
          <a:lstStyle/>
          <a:p>
            <a:r>
              <a:rPr lang="pl-PL" dirty="0"/>
              <a:t>poród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3524" y="1692943"/>
            <a:ext cx="10353762" cy="4462052"/>
          </a:xfrm>
        </p:spPr>
        <p:txBody>
          <a:bodyPr/>
          <a:lstStyle/>
          <a:p>
            <a:r>
              <a:rPr lang="pl-PL" dirty="0"/>
              <a:t>Ciąża kończy się porodem, w czasie którego dziecko przez pochwę opuszcza macicę</a:t>
            </a:r>
          </a:p>
          <a:p>
            <a:r>
              <a:rPr lang="pl-PL" dirty="0"/>
              <a:t>Wyróżnia się 3 fazy podczas porodu: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Pierwsza  - pojawiają się skurcze, szyjka macicy obniża się, pękają </a:t>
            </a:r>
          </a:p>
          <a:p>
            <a:pPr marL="0" indent="0">
              <a:buNone/>
            </a:pPr>
            <a:r>
              <a:rPr lang="pl-PL" dirty="0"/>
              <a:t>błony płodowe i wypływa wody otaczające płód (od kilku do kilkunastu godzin)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Druga – poród właściwy, szyjka jest rozwarta na 10 cm, </a:t>
            </a:r>
          </a:p>
          <a:p>
            <a:pPr marL="0" indent="0">
              <a:buNone/>
            </a:pPr>
            <a:r>
              <a:rPr lang="pl-PL" dirty="0"/>
              <a:t>płód zostaje wypchnięty przez drogi rodne na zewnątrz</a:t>
            </a:r>
          </a:p>
          <a:p>
            <a:pPr marL="0" indent="0">
              <a:buNone/>
            </a:pPr>
            <a:r>
              <a:rPr lang="pl-PL" dirty="0"/>
              <a:t> (od 30 minut do 3 godzin)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Trzecia usunięcie błon płodowych i łożyska</a:t>
            </a:r>
          </a:p>
          <a:p>
            <a:pPr marL="0" indent="0">
              <a:buNone/>
            </a:pPr>
            <a:r>
              <a:rPr lang="pl-PL" dirty="0"/>
              <a:t>( 10 – 30 minut po narodzinach dziecka)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 descr="Dziecko podczas porodu, czyli jak wygląda poród oczami dzieck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40" y="3647768"/>
            <a:ext cx="3972232" cy="29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1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należy zapamiętać i zapisać?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35910"/>
          </a:xfrm>
        </p:spPr>
        <p:txBody>
          <a:bodyPr/>
          <a:lstStyle/>
          <a:p>
            <a:r>
              <a:rPr lang="pl-PL" b="1" dirty="0">
                <a:solidFill>
                  <a:srgbClr val="CC0099"/>
                </a:solidFill>
              </a:rPr>
              <a:t>Połączenie komórki jajowej z plemnikiem to zapłodnienie, zachodzi w jajowodzie</a:t>
            </a:r>
          </a:p>
          <a:p>
            <a:r>
              <a:rPr lang="pl-PL" b="1" dirty="0">
                <a:solidFill>
                  <a:srgbClr val="CC0099"/>
                </a:solidFill>
              </a:rPr>
              <a:t>Zapłodnione jajo tworzy ZYGOTĘ, która ulega podziałom.</a:t>
            </a:r>
          </a:p>
          <a:p>
            <a:r>
              <a:rPr lang="pl-PL" b="1" dirty="0">
                <a:solidFill>
                  <a:srgbClr val="CC0099"/>
                </a:solidFill>
              </a:rPr>
              <a:t>Z zygoty powstaje ZARODEK, który zagnieżdża się w macicy i dalej dzieli.</a:t>
            </a:r>
          </a:p>
          <a:p>
            <a:r>
              <a:rPr lang="pl-PL" b="1" dirty="0">
                <a:solidFill>
                  <a:srgbClr val="CC0099"/>
                </a:solidFill>
              </a:rPr>
              <a:t>Z zarodka po 9 od zapłodnienia powstaje PŁÓD</a:t>
            </a:r>
          </a:p>
          <a:p>
            <a:r>
              <a:rPr lang="pl-PL" b="1" dirty="0">
                <a:solidFill>
                  <a:srgbClr val="CC0099"/>
                </a:solidFill>
              </a:rPr>
              <a:t>Płód z ciałem matki łączy ŁOŻYSKO</a:t>
            </a:r>
          </a:p>
          <a:p>
            <a:r>
              <a:rPr lang="pl-PL" b="1" dirty="0">
                <a:solidFill>
                  <a:srgbClr val="CC0099"/>
                </a:solidFill>
              </a:rPr>
              <a:t>Zarodek i płód otaczają 3 błony płodowe: omocznia, owodnia i kosmówka</a:t>
            </a:r>
          </a:p>
          <a:p>
            <a:r>
              <a:rPr lang="pl-PL" b="1" dirty="0">
                <a:solidFill>
                  <a:srgbClr val="CC0099"/>
                </a:solidFill>
              </a:rPr>
              <a:t>Okres od zapłodnienia do porodu nazywamy CIĄŻĄ, trwa ona od 38 – 42 tygodni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29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poczęcia do narodzin - obejrzyj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https://www.youtube.com/watch?v=m0Z6hFdIR4A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679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początek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Każdy organizm ma swój początek w ciele drugiego organizmu</a:t>
            </a:r>
          </a:p>
          <a:p>
            <a:r>
              <a:rPr lang="pl-PL" dirty="0"/>
              <a:t>Powstaje z połączenia komórek rozrodczych (gamet męskich i żeńskich)</a:t>
            </a:r>
          </a:p>
          <a:p>
            <a:r>
              <a:rPr lang="pl-PL" dirty="0"/>
              <a:t>Moment połączenia tych komórki jajowej i plemnika to ZAPŁODNIENIE, które daje początek nowemu życiu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Dziś dowiecie się jak przebiega ten proces i jak rozwija się człowiek w okresie łonowym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76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 przypomnienia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Męskie komórki rozrodcze to PLEMNIKI</a:t>
            </a:r>
          </a:p>
          <a:p>
            <a:r>
              <a:rPr lang="pl-PL" dirty="0"/>
              <a:t>Żeńskie komórki rozrodcze to KOMÓRKI JAJOWE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Czy potrafisz je wskazać na tej ilustracji?</a:t>
            </a:r>
          </a:p>
        </p:txBody>
      </p:sp>
      <p:pic>
        <p:nvPicPr>
          <p:cNvPr id="1026" name="Picture 2" descr="Zapłodnienie - jak i kiedy do niego dochodzi, Zapłodnieni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73" y="3183180"/>
            <a:ext cx="5025683" cy="33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4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4" y="362465"/>
            <a:ext cx="10353761" cy="1326321"/>
          </a:xfrm>
        </p:spPr>
        <p:txBody>
          <a:bodyPr/>
          <a:lstStyle/>
          <a:p>
            <a:r>
              <a:rPr lang="pl-PL" dirty="0"/>
              <a:t>zapłodnienie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1406" y="1791264"/>
            <a:ext cx="11003946" cy="3695136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>
                <a:solidFill>
                  <a:srgbClr val="CC0099"/>
                </a:solidFill>
              </a:rPr>
              <a:t>Połączenie komórki jajowej z plemnikiem to zapłodnienie</a:t>
            </a:r>
          </a:p>
          <a:p>
            <a:r>
              <a:rPr lang="pl-PL" dirty="0"/>
              <a:t>W czasie stosunku płciowego plemniki zostają wprowadzone prąciem do pochwy kobiety</a:t>
            </a:r>
          </a:p>
          <a:p>
            <a:r>
              <a:rPr lang="pl-PL" dirty="0"/>
              <a:t>Z niej przemieszczają się do macicy i jajowodów</a:t>
            </a:r>
          </a:p>
          <a:p>
            <a:r>
              <a:rPr lang="pl-PL" dirty="0"/>
              <a:t>Wiele plemników w „drodze tej” ginie – do komórki jajowej dociera ich niewiele</a:t>
            </a:r>
          </a:p>
          <a:p>
            <a:r>
              <a:rPr lang="pl-PL" b="1" dirty="0"/>
              <a:t>W jajowodzie spotykają się z komórką jajową – i TU dochodzi do zapłodnienia</a:t>
            </a:r>
          </a:p>
          <a:p>
            <a:r>
              <a:rPr lang="pl-PL" b="1" dirty="0"/>
              <a:t>Jeden z plemników odrzuca „wić” i  jego główka wnika do wnętrza komórki jajowej</a:t>
            </a:r>
          </a:p>
        </p:txBody>
      </p:sp>
      <p:pic>
        <p:nvPicPr>
          <p:cNvPr id="2052" name="Picture 4" descr="KOMÓRKI RAKOWE - Aktualne wydarzenia z kraju i zagranicy - Wyborcza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24" y="477279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3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3" y="98854"/>
            <a:ext cx="10353761" cy="1326321"/>
          </a:xfrm>
        </p:spPr>
        <p:txBody>
          <a:bodyPr/>
          <a:lstStyle/>
          <a:p>
            <a:r>
              <a:rPr lang="pl-PL" dirty="0"/>
              <a:t>Co dzieje się dalej?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1338183"/>
            <a:ext cx="10353762" cy="3695136"/>
          </a:xfrm>
        </p:spPr>
        <p:txBody>
          <a:bodyPr/>
          <a:lstStyle/>
          <a:p>
            <a:r>
              <a:rPr lang="pl-PL" dirty="0"/>
              <a:t>Z zapłodnionej komórki jajowej powstaje </a:t>
            </a:r>
            <a:r>
              <a:rPr lang="pl-PL" b="1" dirty="0">
                <a:solidFill>
                  <a:srgbClr val="CC0099"/>
                </a:solidFill>
              </a:rPr>
              <a:t>ZYGOTA</a:t>
            </a:r>
          </a:p>
          <a:p>
            <a:r>
              <a:rPr lang="pl-PL" dirty="0"/>
              <a:t>Jest to komórka, która posiada pojedyncze jądro komórkowe</a:t>
            </a:r>
          </a:p>
          <a:p>
            <a:r>
              <a:rPr lang="pl-PL" dirty="0"/>
              <a:t>Z niej powstaje nowy organizm</a:t>
            </a:r>
          </a:p>
          <a:p>
            <a:r>
              <a:rPr lang="pl-PL" dirty="0"/>
              <a:t>W kolejnym etapie zygota zaczyna się </a:t>
            </a:r>
            <a:r>
              <a:rPr lang="pl-PL" b="1" dirty="0">
                <a:solidFill>
                  <a:srgbClr val="CC0099"/>
                </a:solidFill>
              </a:rPr>
              <a:t>DZIELIĆ</a:t>
            </a:r>
          </a:p>
          <a:p>
            <a:r>
              <a:rPr lang="pl-PL" dirty="0"/>
              <a:t>W wyniku licznych podziałów komórkowych powstaje </a:t>
            </a:r>
            <a:r>
              <a:rPr lang="pl-PL" b="1" dirty="0">
                <a:solidFill>
                  <a:srgbClr val="CC0099"/>
                </a:solidFill>
              </a:rPr>
              <a:t>ZARODEK</a:t>
            </a:r>
            <a:r>
              <a:rPr lang="pl-PL" dirty="0"/>
              <a:t>, który również ulega licznym podziałom </a:t>
            </a:r>
          </a:p>
          <a:p>
            <a:r>
              <a:rPr lang="pl-PL" dirty="0"/>
              <a:t>Ponadto zarodek wędruje z jajowodu w kierunku </a:t>
            </a:r>
            <a:r>
              <a:rPr lang="pl-PL" b="1" dirty="0">
                <a:solidFill>
                  <a:srgbClr val="CC0099"/>
                </a:solidFill>
              </a:rPr>
              <a:t>MACICY, </a:t>
            </a:r>
            <a:r>
              <a:rPr lang="pl-PL" dirty="0"/>
              <a:t>gdzie w kolejnym  etapie ulegnie</a:t>
            </a:r>
            <a:r>
              <a:rPr lang="pl-PL" dirty="0">
                <a:solidFill>
                  <a:srgbClr val="CC0099"/>
                </a:solidFill>
              </a:rPr>
              <a:t> </a:t>
            </a:r>
            <a:r>
              <a:rPr lang="pl-PL" b="1" dirty="0">
                <a:solidFill>
                  <a:srgbClr val="CC0099"/>
                </a:solidFill>
              </a:rPr>
              <a:t>ZAGNIEŻDZENIU</a:t>
            </a:r>
          </a:p>
        </p:txBody>
      </p:sp>
      <p:pic>
        <p:nvPicPr>
          <p:cNvPr id="3074" name="Picture 2" descr="3 tydzień ciąży - kalendarz ciąży | Nestlé Baby&amp;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9" b="19549"/>
          <a:stretch/>
        </p:blipFill>
        <p:spPr bwMode="auto">
          <a:xfrm>
            <a:off x="370912" y="5033319"/>
            <a:ext cx="11439525" cy="17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4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dalej z Zarodkiem?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195" y="1935921"/>
            <a:ext cx="10353762" cy="369513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Około </a:t>
            </a:r>
            <a:r>
              <a:rPr lang="pl-PL" b="1" dirty="0">
                <a:solidFill>
                  <a:srgbClr val="CC0099"/>
                </a:solidFill>
              </a:rPr>
              <a:t>7 dnia zarodek </a:t>
            </a:r>
            <a:r>
              <a:rPr lang="pl-PL" dirty="0"/>
              <a:t>jest już w macicy, tu się </a:t>
            </a:r>
            <a:r>
              <a:rPr lang="pl-PL" b="1" dirty="0">
                <a:solidFill>
                  <a:srgbClr val="CC0099"/>
                </a:solidFill>
              </a:rPr>
              <a:t>zagnieżdża</a:t>
            </a:r>
          </a:p>
          <a:p>
            <a:r>
              <a:rPr lang="pl-PL" b="1" dirty="0">
                <a:solidFill>
                  <a:srgbClr val="CC0099"/>
                </a:solidFill>
              </a:rPr>
              <a:t>Odżywia się </a:t>
            </a:r>
            <a:r>
              <a:rPr lang="pl-PL" dirty="0"/>
              <a:t>substancjami, które dostarczy mu </a:t>
            </a:r>
            <a:r>
              <a:rPr lang="pl-PL" b="1" dirty="0">
                <a:solidFill>
                  <a:srgbClr val="CC0099"/>
                </a:solidFill>
              </a:rPr>
              <a:t>organizm matki</a:t>
            </a:r>
          </a:p>
          <a:p>
            <a:r>
              <a:rPr lang="pl-PL" dirty="0"/>
              <a:t>Od tego momentu </a:t>
            </a:r>
            <a:r>
              <a:rPr lang="pl-PL" b="1" dirty="0">
                <a:solidFill>
                  <a:srgbClr val="CC0099"/>
                </a:solidFill>
              </a:rPr>
              <a:t>zarodek dzieli się, rośnie i formuje </a:t>
            </a:r>
            <a:r>
              <a:rPr lang="pl-PL" dirty="0"/>
              <a:t>– powstają nowe komórki, z nich </a:t>
            </a:r>
            <a:r>
              <a:rPr lang="pl-PL" b="1" dirty="0">
                <a:solidFill>
                  <a:srgbClr val="CC0099"/>
                </a:solidFill>
              </a:rPr>
              <a:t>tkanki i narządy</a:t>
            </a:r>
          </a:p>
          <a:p>
            <a:r>
              <a:rPr lang="pl-PL" dirty="0"/>
              <a:t>Zarodek coraz bardziej </a:t>
            </a:r>
            <a:r>
              <a:rPr lang="pl-PL" b="1" dirty="0">
                <a:solidFill>
                  <a:srgbClr val="CC0099"/>
                </a:solidFill>
              </a:rPr>
              <a:t>przypomina ludzki organizm</a:t>
            </a:r>
          </a:p>
          <a:p>
            <a:r>
              <a:rPr lang="pl-PL" dirty="0"/>
              <a:t>Powstają </a:t>
            </a:r>
            <a:r>
              <a:rPr lang="pl-PL" b="1" dirty="0">
                <a:solidFill>
                  <a:srgbClr val="CC0099"/>
                </a:solidFill>
              </a:rPr>
              <a:t>BŁONY PŁODOWE i ŁOŻYSKO</a:t>
            </a:r>
          </a:p>
          <a:p>
            <a:r>
              <a:rPr lang="pl-PL" b="1" dirty="0">
                <a:solidFill>
                  <a:srgbClr val="CC0099"/>
                </a:solidFill>
              </a:rPr>
              <a:t>Zarodek </a:t>
            </a:r>
            <a:r>
              <a:rPr lang="pl-PL" dirty="0"/>
              <a:t>rozwija się i doskonali, </a:t>
            </a:r>
            <a:r>
              <a:rPr lang="pl-PL" b="1" dirty="0">
                <a:solidFill>
                  <a:srgbClr val="CC0099"/>
                </a:solidFill>
              </a:rPr>
              <a:t>od ok 9 tygodnia </a:t>
            </a:r>
            <a:r>
              <a:rPr lang="pl-PL" dirty="0"/>
              <a:t>staje się</a:t>
            </a:r>
          </a:p>
          <a:p>
            <a:pPr marL="0" indent="0">
              <a:buNone/>
            </a:pPr>
            <a:r>
              <a:rPr lang="pl-PL" b="1" dirty="0">
                <a:solidFill>
                  <a:srgbClr val="CC0099"/>
                </a:solidFill>
              </a:rPr>
              <a:t>PŁODEM – </a:t>
            </a:r>
            <a:r>
              <a:rPr lang="pl-PL" dirty="0"/>
              <a:t>tzn. ma już wyraźnie ludzki kształt</a:t>
            </a:r>
          </a:p>
          <a:p>
            <a:endParaRPr lang="pl-PL" dirty="0"/>
          </a:p>
        </p:txBody>
      </p:sp>
      <p:pic>
        <p:nvPicPr>
          <p:cNvPr id="4098" name="Picture 2" descr="AndrzejRysuje Twitterren: &quot;Nie miałem pojęcia, że bobo w 1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84" y="3372251"/>
            <a:ext cx="3286898" cy="325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8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Błony płodowe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787" y="1935921"/>
            <a:ext cx="10844770" cy="4700853"/>
          </a:xfrm>
        </p:spPr>
        <p:txBody>
          <a:bodyPr>
            <a:normAutofit/>
          </a:bodyPr>
          <a:lstStyle/>
          <a:p>
            <a:r>
              <a:rPr lang="pl-PL" dirty="0"/>
              <a:t>Wyróżniamy </a:t>
            </a:r>
            <a:r>
              <a:rPr lang="pl-PL" b="1" dirty="0">
                <a:solidFill>
                  <a:srgbClr val="CC0099"/>
                </a:solidFill>
              </a:rPr>
              <a:t>3 błony płodowe</a:t>
            </a:r>
            <a:r>
              <a:rPr lang="pl-PL" dirty="0"/>
              <a:t>, które otaczają </a:t>
            </a:r>
            <a:r>
              <a:rPr lang="pl-PL" b="1" dirty="0">
                <a:solidFill>
                  <a:srgbClr val="CC0099"/>
                </a:solidFill>
              </a:rPr>
              <a:t>zarodek</a:t>
            </a:r>
            <a:r>
              <a:rPr lang="pl-PL" dirty="0"/>
              <a:t>, zwany od 9 tygodnia </a:t>
            </a:r>
            <a:r>
              <a:rPr lang="pl-PL" b="1" dirty="0">
                <a:solidFill>
                  <a:srgbClr val="CC0099"/>
                </a:solidFill>
              </a:rPr>
              <a:t>płodem</a:t>
            </a:r>
          </a:p>
          <a:p>
            <a:r>
              <a:rPr lang="pl-PL" b="1" dirty="0">
                <a:solidFill>
                  <a:srgbClr val="CC0099"/>
                </a:solidFill>
              </a:rPr>
              <a:t>OWODNIA</a:t>
            </a:r>
          </a:p>
          <a:p>
            <a:r>
              <a:rPr lang="pl-PL" b="1" dirty="0">
                <a:solidFill>
                  <a:srgbClr val="CC0099"/>
                </a:solidFill>
              </a:rPr>
              <a:t>OMOCZNIA</a:t>
            </a:r>
          </a:p>
          <a:p>
            <a:r>
              <a:rPr lang="pl-PL" b="1" dirty="0">
                <a:solidFill>
                  <a:srgbClr val="CC0099"/>
                </a:solidFill>
              </a:rPr>
              <a:t>KOSMÓWKA</a:t>
            </a:r>
          </a:p>
          <a:p>
            <a:endParaRPr lang="pl-PL" b="1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pl-PL" b="1" dirty="0"/>
              <a:t>Otwórz podręcznik na str. 214 i </a:t>
            </a:r>
          </a:p>
          <a:p>
            <a:pPr marL="0" indent="0">
              <a:buNone/>
            </a:pPr>
            <a:r>
              <a:rPr lang="pl-PL" b="1" dirty="0"/>
              <a:t>Spójrz na schemat i rolę </a:t>
            </a:r>
          </a:p>
          <a:p>
            <a:pPr marL="0" indent="0">
              <a:buNone/>
            </a:pPr>
            <a:r>
              <a:rPr lang="pl-PL" b="1" dirty="0"/>
              <a:t>poszczególnych błon</a:t>
            </a:r>
          </a:p>
        </p:txBody>
      </p:sp>
      <p:pic>
        <p:nvPicPr>
          <p:cNvPr id="5122" name="Picture 2" descr="Przyszłe matki: płodu tydzień po tygodniu rozwó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81" y="2658930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zwój zarodkowy i płodowy człowi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05" y="3262242"/>
            <a:ext cx="336233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6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8156" y="236655"/>
            <a:ext cx="10353761" cy="1326321"/>
          </a:xfrm>
        </p:spPr>
        <p:txBody>
          <a:bodyPr/>
          <a:lstStyle/>
          <a:p>
            <a:r>
              <a:rPr lang="pl-PL" dirty="0"/>
              <a:t>Łożysko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872" y="1722439"/>
            <a:ext cx="10353762" cy="4707858"/>
          </a:xfrm>
        </p:spPr>
        <p:txBody>
          <a:bodyPr>
            <a:normAutofit/>
          </a:bodyPr>
          <a:lstStyle/>
          <a:p>
            <a:r>
              <a:rPr lang="pl-PL" dirty="0"/>
              <a:t>Łożysko jest bardzo ważnym elementem w rozwoju życia płodowego</a:t>
            </a:r>
          </a:p>
          <a:p>
            <a:r>
              <a:rPr lang="pl-PL" b="1" dirty="0">
                <a:solidFill>
                  <a:srgbClr val="CC0099"/>
                </a:solidFill>
              </a:rPr>
              <a:t>Łączy ono organizm matki dziecka</a:t>
            </a:r>
          </a:p>
          <a:p>
            <a:r>
              <a:rPr lang="pl-PL" dirty="0"/>
              <a:t>Jest silnie ukrwione</a:t>
            </a:r>
          </a:p>
          <a:p>
            <a:pPr marL="0" indent="0">
              <a:buNone/>
            </a:pPr>
            <a:r>
              <a:rPr lang="pl-PL" u="sng" dirty="0"/>
              <a:t>Dlaczego?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Dziecko samo nie może się odżywiać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Nie może samodzielnie oddychać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Te wszystkie funkcje zapewnia ŁOŻYSKO – tj.</a:t>
            </a:r>
          </a:p>
          <a:p>
            <a:r>
              <a:rPr lang="pl-PL" dirty="0"/>
              <a:t>zapewnia przepływ niezbędnych substancji, wymianę gazową</a:t>
            </a:r>
          </a:p>
        </p:txBody>
      </p:sp>
      <p:pic>
        <p:nvPicPr>
          <p:cNvPr id="6146" name="Picture 2" descr="Zdrowie w 11. tygodniu ciąży. Jedenasty tydzień ciąży, a rozwój pł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94" y="4729309"/>
            <a:ext cx="4084177" cy="18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9 miesięcy życia w łonie matki w ciągu 4 minut. Zapiera dech 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94" y="2254846"/>
            <a:ext cx="4084177" cy="21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7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dalej dzieje się z płodem?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328" y="1828800"/>
            <a:ext cx="10776760" cy="457199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Wiemy już, że od 9 tygodnia od zapłodnienia mamy do czynienia z płodem, który do</a:t>
            </a:r>
          </a:p>
          <a:p>
            <a:pPr marL="0" indent="0">
              <a:buNone/>
            </a:pPr>
            <a:r>
              <a:rPr lang="pl-PL" dirty="0"/>
              <a:t>   </a:t>
            </a:r>
            <a:r>
              <a:rPr lang="pl-PL" dirty="0">
                <a:solidFill>
                  <a:srgbClr val="CC0099"/>
                </a:solidFill>
              </a:rPr>
              <a:t>38- 42 tygodnia </a:t>
            </a:r>
            <a:r>
              <a:rPr lang="pl-PL" dirty="0"/>
              <a:t>od zapłodnienia rozwija się w łonie matki</a:t>
            </a:r>
          </a:p>
          <a:p>
            <a:r>
              <a:rPr lang="pl-PL" dirty="0"/>
              <a:t>Okres rozwoju płodowego nazywamy </a:t>
            </a:r>
            <a:r>
              <a:rPr lang="pl-PL" dirty="0">
                <a:solidFill>
                  <a:srgbClr val="CC0099"/>
                </a:solidFill>
              </a:rPr>
              <a:t>CIĄŻĄ</a:t>
            </a:r>
            <a:r>
              <a:rPr lang="pl-PL" dirty="0"/>
              <a:t> – zaczyna go </a:t>
            </a:r>
            <a:r>
              <a:rPr lang="pl-PL" dirty="0">
                <a:solidFill>
                  <a:srgbClr val="CC0099"/>
                </a:solidFill>
              </a:rPr>
              <a:t>zapłodnienie</a:t>
            </a:r>
            <a:r>
              <a:rPr lang="pl-PL" dirty="0"/>
              <a:t>, a kończy </a:t>
            </a:r>
            <a:r>
              <a:rPr lang="pl-PL" dirty="0">
                <a:solidFill>
                  <a:srgbClr val="CC0099"/>
                </a:solidFill>
              </a:rPr>
              <a:t>poród</a:t>
            </a:r>
          </a:p>
          <a:p>
            <a:endParaRPr lang="pl-PL" b="1" dirty="0"/>
          </a:p>
          <a:p>
            <a:pPr marL="0" indent="0">
              <a:buNone/>
            </a:pPr>
            <a:r>
              <a:rPr lang="pl-PL" b="1" dirty="0"/>
              <a:t>Otwórz podręcznik na str. 216- 216 :</a:t>
            </a:r>
          </a:p>
          <a:p>
            <a:r>
              <a:rPr lang="pl-PL" dirty="0">
                <a:solidFill>
                  <a:srgbClr val="CC0099"/>
                </a:solidFill>
              </a:rPr>
              <a:t>Jakie zmiany możesz zauważyć u rozwijającego się płodu?</a:t>
            </a:r>
          </a:p>
          <a:p>
            <a:r>
              <a:rPr lang="pl-PL" dirty="0">
                <a:solidFill>
                  <a:srgbClr val="CC0099"/>
                </a:solidFill>
              </a:rPr>
              <a:t>W którym tygodniu zaczyna pracować serce?</a:t>
            </a:r>
          </a:p>
          <a:p>
            <a:r>
              <a:rPr lang="pl-PL" dirty="0">
                <a:solidFill>
                  <a:srgbClr val="CC0099"/>
                </a:solidFill>
              </a:rPr>
              <a:t>Kiedy pojawiają się oczy?  ( jak myślisz? Czy dziecko coś widzi?)</a:t>
            </a:r>
          </a:p>
          <a:p>
            <a:r>
              <a:rPr lang="pl-PL" dirty="0">
                <a:solidFill>
                  <a:srgbClr val="CC0099"/>
                </a:solidFill>
              </a:rPr>
              <a:t>Zwróć uwagę, że płód może się poruszać, mieć czkawkę, słyszy </a:t>
            </a:r>
          </a:p>
          <a:p>
            <a:pPr marL="0" indent="0">
              <a:buNone/>
            </a:pPr>
            <a:r>
              <a:rPr lang="pl-PL" dirty="0">
                <a:solidFill>
                  <a:srgbClr val="CC0099"/>
                </a:solidFill>
              </a:rPr>
              <a:t>dźwięki z otoczenia i serce matki  </a:t>
            </a:r>
            <a:r>
              <a:rPr lang="pl-PL" dirty="0">
                <a:solidFill>
                  <a:srgbClr val="CC0099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CC0099"/>
              </a:solidFill>
            </a:endParaRPr>
          </a:p>
          <a:p>
            <a:endParaRPr lang="pl-PL" dirty="0">
              <a:solidFill>
                <a:srgbClr val="CC0099"/>
              </a:solidFill>
            </a:endParaRPr>
          </a:p>
        </p:txBody>
      </p:sp>
      <p:pic>
        <p:nvPicPr>
          <p:cNvPr id="7170" name="Picture 2" descr="Ciąża i Poród - Trzydziesty Trzeci Tydzień Ciąży, 33 Tydzień Ciąż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54" y="3710550"/>
            <a:ext cx="3702708" cy="26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26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257</TotalTime>
  <Words>664</Words>
  <Application>Microsoft Office PowerPoint</Application>
  <PresentationFormat>Panoramiczny</PresentationFormat>
  <Paragraphs>86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Rockwell</vt:lpstr>
      <vt:lpstr>Wingdings</vt:lpstr>
      <vt:lpstr>Damask</vt:lpstr>
      <vt:lpstr>Rozwój człowieka –  od poczęcia do narodzin</vt:lpstr>
      <vt:lpstr>początek</vt:lpstr>
      <vt:lpstr>Dla przypomnienia</vt:lpstr>
      <vt:lpstr>zapłodnienie</vt:lpstr>
      <vt:lpstr>Co dzieje się dalej?</vt:lpstr>
      <vt:lpstr>Co dalej z Zarodkiem?</vt:lpstr>
      <vt:lpstr>Błony płodowe</vt:lpstr>
      <vt:lpstr>Łożysko</vt:lpstr>
      <vt:lpstr>Co dalej dzieje się z płodem?</vt:lpstr>
      <vt:lpstr>poród</vt:lpstr>
      <vt:lpstr>Co należy zapamiętać i zapisać?</vt:lpstr>
      <vt:lpstr>Od poczęcia do narodzin - obejrzyj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</dc:creator>
  <cp:lastModifiedBy>spjk7</cp:lastModifiedBy>
  <cp:revision>17</cp:revision>
  <dcterms:created xsi:type="dcterms:W3CDTF">2020-05-06T08:06:30Z</dcterms:created>
  <dcterms:modified xsi:type="dcterms:W3CDTF">2020-05-13T16:07:19Z</dcterms:modified>
</cp:coreProperties>
</file>