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sldIdLst>
    <p:sldId id="259" r:id="rId5"/>
    <p:sldId id="258" r:id="rId6"/>
    <p:sldId id="28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9" r:id="rId18"/>
    <p:sldId id="278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13AB6D-DEA2-4CBB-AC69-1EF1A6AD1512}">
      <dgm:prSet/>
      <dgm:spPr/>
      <dgm:t>
        <a:bodyPr/>
        <a:lstStyle/>
        <a:p>
          <a:pPr>
            <a:defRPr cap="all"/>
          </a:pPr>
          <a:r>
            <a:rPr lang="pl-PL" dirty="0"/>
            <a:t>10 tradycyjnych Szwajcarskich potraw </a:t>
          </a:r>
          <a:endParaRPr lang="en-US" dirty="0"/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/>
        </a:p>
      </dgm:t>
    </dgm:pt>
    <dgm:pt modelId="{9C64CC83-643C-4E12-8F97-BC19DC031190}" type="sibTrans" cxnId="{4B888393-351D-4489-90C9-5A68061AB236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53742231-981F-480A-940F-203EC2F7423F}">
      <dgm:prSet/>
      <dgm:spPr/>
      <dgm:t>
        <a:bodyPr/>
        <a:lstStyle/>
        <a:p>
          <a:pPr>
            <a:defRPr cap="all"/>
          </a:pPr>
          <a:r>
            <a:rPr lang="pl-PL" dirty="0"/>
            <a:t>Jak przyrządzić...</a:t>
          </a:r>
          <a:endParaRPr lang="en-US" dirty="0"/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/>
        </a:p>
      </dgm:t>
    </dgm:pt>
    <dgm:pt modelId="{EF449C32-A7AE-4099-9E9B-9E2F736A89CE}" type="sibTrans" cxnId="{F226B1C2-5D99-403A-8240-EAD6BD4D853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2" custLinFactNeighborX="2402" custLinFactNeighborY="-8205"/>
      <dgm:spPr/>
    </dgm:pt>
    <dgm:pt modelId="{BBA91679-4684-4A04-8AEB-03038C78A75C}" type="pres">
      <dgm:prSet presAssocID="{9C64CC83-643C-4E12-8F97-BC19DC031190}" presName="sibTransNodeRect" presStyleLbl="alignNode1" presStyleIdx="0" presStyleCnt="2">
        <dgm:presLayoutVars>
          <dgm:chMax val="0"/>
          <dgm:bulletEnabled val="1"/>
        </dgm:presLayoutVars>
      </dgm:prSet>
      <dgm:spPr/>
    </dgm:pt>
    <dgm:pt modelId="{5F398AEE-BC0F-4F30-99FA-92D67A176C2D}" type="pres">
      <dgm:prSet presAssocID="{DC13AB6D-DEA2-4CBB-AC69-1EF1A6AD1512}" presName="nodeRect" presStyleLbl="alignNode1" presStyleIdx="0" presStyleCnt="2">
        <dgm:presLayoutVars>
          <dgm:bulletEnabled val="1"/>
        </dgm:presLayoutVars>
      </dgm:prSet>
      <dgm:spPr/>
    </dgm:pt>
    <dgm:pt modelId="{3C27A223-AC17-40BD-B7C5-0447661C2934}" type="pres">
      <dgm:prSet presAssocID="{9C64CC83-643C-4E12-8F97-BC19DC031190}" presName="sibTrans" presStyleCnt="0"/>
      <dgm:spPr/>
    </dgm:pt>
    <dgm:pt modelId="{0864151C-845B-4A50-9755-7EE613694D81}" type="pres">
      <dgm:prSet presAssocID="{53742231-981F-480A-940F-203EC2F7423F}" presName="compositeNode" presStyleCnt="0">
        <dgm:presLayoutVars>
          <dgm:bulletEnabled val="1"/>
        </dgm:presLayoutVars>
      </dgm:prSet>
      <dgm:spPr/>
    </dgm:pt>
    <dgm:pt modelId="{00AE7F27-0E5D-4AFB-ACD6-B5A19E79EA42}" type="pres">
      <dgm:prSet presAssocID="{53742231-981F-480A-940F-203EC2F7423F}" presName="bgRect" presStyleLbl="alignNode1" presStyleIdx="1" presStyleCnt="2"/>
      <dgm:spPr/>
    </dgm:pt>
    <dgm:pt modelId="{975C752B-C37A-4BA6-A3AE-2202A141404A}" type="pres">
      <dgm:prSet presAssocID="{EF449C32-A7AE-4099-9E9B-9E2F736A89CE}" presName="sibTransNodeRect" presStyleLbl="alignNode1" presStyleIdx="1" presStyleCnt="2">
        <dgm:presLayoutVars>
          <dgm:chMax val="0"/>
          <dgm:bulletEnabled val="1"/>
        </dgm:presLayoutVars>
      </dgm:prSet>
      <dgm:spPr/>
    </dgm:pt>
    <dgm:pt modelId="{C5BDCA19-B754-421E-A6CC-628F80FC74CB}" type="pres">
      <dgm:prSet presAssocID="{53742231-981F-480A-940F-203EC2F7423F}" presName="nodeRect" presStyleLbl="alignNode1" presStyleIdx="1" presStyleCnt="2">
        <dgm:presLayoutVars>
          <dgm:bulletEnabled val="1"/>
        </dgm:presLayoutVars>
      </dgm:prSet>
      <dgm:spPr/>
    </dgm:pt>
  </dgm:ptLst>
  <dgm:cxnLst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07D44DA2-D4CF-4582-A029-20843D5E0F23}" type="presOf" srcId="{53742231-981F-480A-940F-203EC2F7423F}" destId="{C5BDCA19-B754-421E-A6CC-628F80FC74CB}" srcOrd="1" destOrd="0" presId="urn:microsoft.com/office/officeart/2016/7/layout/LinearBlockProcessNumbered"/>
    <dgm:cxn modelId="{FDD130C2-CD74-4EFB-A226-A939177EE674}" type="presOf" srcId="{53742231-981F-480A-940F-203EC2F7423F}" destId="{00AE7F27-0E5D-4AFB-ACD6-B5A19E79EA42}" srcOrd="0" destOrd="0" presId="urn:microsoft.com/office/officeart/2016/7/layout/LinearBlockProcessNumbered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B9FDDAF6-ABE3-43D5-A54F-4A0002D3FD47}" type="presOf" srcId="{EF449C32-A7AE-4099-9E9B-9E2F736A89CE}" destId="{975C752B-C37A-4BA6-A3AE-2202A141404A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2A71550B-14EE-4B95-A40C-E132F64E84DB}" type="presParOf" srcId="{579698BD-D232-4926-8D7B-29A69B90858B}" destId="{0864151C-845B-4A50-9755-7EE613694D81}" srcOrd="2" destOrd="0" presId="urn:microsoft.com/office/officeart/2016/7/layout/LinearBlockProcessNumbered"/>
    <dgm:cxn modelId="{819F34FD-11F2-459D-B90D-FA1539737ADA}" type="presParOf" srcId="{0864151C-845B-4A50-9755-7EE613694D81}" destId="{00AE7F27-0E5D-4AFB-ACD6-B5A19E79EA42}" srcOrd="0" destOrd="0" presId="urn:microsoft.com/office/officeart/2016/7/layout/LinearBlockProcessNumbered"/>
    <dgm:cxn modelId="{FAA4A22E-63A9-40D7-AF37-15573F3C350A}" type="presParOf" srcId="{0864151C-845B-4A50-9755-7EE613694D81}" destId="{975C752B-C37A-4BA6-A3AE-2202A141404A}" srcOrd="1" destOrd="0" presId="urn:microsoft.com/office/officeart/2016/7/layout/LinearBlockProcessNumbered"/>
    <dgm:cxn modelId="{ABA4B620-C848-4944-B91E-2E492EED893C}" type="presParOf" srcId="{0864151C-845B-4A50-9755-7EE613694D81}" destId="{C5BDCA19-B754-421E-A6CC-628F80FC74CB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122725" y="0"/>
          <a:ext cx="4974617" cy="3714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1382" tIns="0" rIns="49138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600" kern="1200" dirty="0"/>
            <a:t>10 tradycyjnych Szwajcarskich potraw </a:t>
          </a:r>
          <a:endParaRPr lang="en-US" sz="2600" kern="1200" dirty="0"/>
        </a:p>
      </dsp:txBody>
      <dsp:txXfrm>
        <a:off x="122725" y="1485900"/>
        <a:ext cx="4974617" cy="2228850"/>
      </dsp:txXfrm>
    </dsp:sp>
    <dsp:sp modelId="{BBA91679-4684-4A04-8AEB-03038C78A75C}">
      <dsp:nvSpPr>
        <dsp:cNvPr id="0" name=""/>
        <dsp:cNvSpPr/>
      </dsp:nvSpPr>
      <dsp:spPr>
        <a:xfrm>
          <a:off x="3235" y="0"/>
          <a:ext cx="497461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1382" tIns="165100" rIns="491382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  <a:endParaRPr lang="en-US" sz="6600" kern="1200" dirty="0"/>
        </a:p>
      </dsp:txBody>
      <dsp:txXfrm>
        <a:off x="3235" y="0"/>
        <a:ext cx="4974617" cy="1485900"/>
      </dsp:txXfrm>
    </dsp:sp>
    <dsp:sp modelId="{00AE7F27-0E5D-4AFB-ACD6-B5A19E79EA42}">
      <dsp:nvSpPr>
        <dsp:cNvPr id="0" name=""/>
        <dsp:cNvSpPr/>
      </dsp:nvSpPr>
      <dsp:spPr>
        <a:xfrm>
          <a:off x="5375822" y="0"/>
          <a:ext cx="4974617" cy="3714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1382" tIns="0" rIns="49138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600" kern="1200" dirty="0"/>
            <a:t>Jak przyrządzić...</a:t>
          </a:r>
          <a:endParaRPr lang="en-US" sz="2600" kern="1200" dirty="0"/>
        </a:p>
      </dsp:txBody>
      <dsp:txXfrm>
        <a:off x="5375822" y="1485900"/>
        <a:ext cx="4974617" cy="2228850"/>
      </dsp:txXfrm>
    </dsp:sp>
    <dsp:sp modelId="{975C752B-C37A-4BA6-A3AE-2202A141404A}">
      <dsp:nvSpPr>
        <dsp:cNvPr id="0" name=""/>
        <dsp:cNvSpPr/>
      </dsp:nvSpPr>
      <dsp:spPr>
        <a:xfrm>
          <a:off x="5375822" y="0"/>
          <a:ext cx="497461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1382" tIns="165100" rIns="491382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5375822" y="0"/>
        <a:ext cx="4974617" cy="1485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57788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pl-PL" sz="7200" dirty="0"/>
              <a:t>Kulinarna podróż po Szwajcarii 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>
            <a:normAutofit/>
          </a:bodyPr>
          <a:lstStyle/>
          <a:p>
            <a:r>
              <a:rPr lang="pl-PL" sz="2800" dirty="0"/>
              <a:t>Victoria Kubala </a:t>
            </a:r>
          </a:p>
          <a:p>
            <a:r>
              <a:rPr lang="pl-PL" sz="2800" dirty="0"/>
              <a:t>Wiktoria Gutowska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062CF-523C-41F2-B78B-1838A063E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Spätzli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3396F-56D3-4FB4-96B7-F75DB3B98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Spätzli (szpecle) – rodzaj własnoręcznie wytwarzanego makaronu, który może stanowić samodzielną potrawę bądź być dodatkiem do posiłku. Przygotowuje się go z mąki i jajek. Może przypominać polskie zacierki.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313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2E5B3-02CC-4AE7-87EF-046AB3A55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Rösti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3C52-52F0-4A2B-9697-D8CA5ED2E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Rösti – cienki placek przyrządzony z posiekanych, ugotowanych lub surowych ziemniaków podgrzewanych na maśle. Idealne Rösti powinno być złotobrązowe i chrupiące. Podawać można je z kawałkami bekonu, cebulą lub serem. To danie uważane jest przez wielu za narodową potrawę Szwajcarów.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033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3A43D-53C9-4D2A-B6B2-147B478B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Birchermüesli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E9386-2766-4B0B-91B4-96D960EEC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Birchermüesli – rodzaj musli odkryty w Szwajcarii. To śniadaniowe danie składa się z płatków owsianych, jabłek, mleka skondensowanego i orzechów bądź migdałów. Szwajcarzy chętnie spożywają Birchermüesli z chałką maślaną i kawą z mlekiem na dobry początek dnia.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890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09C0-E7EB-47CD-BBEE-7AACD27E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Älplermagronen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77AAC-C26C-4408-A0F8-8114266C9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Älplermagronen – zapiekanka składająca się z ziemniaków, makaronu, sera, śmietany i cebuli. Jest to łatwe w przygotowaniu i sycące danie, dlatego często wchodzi w skład pożywienia harcerzy i żołnierzy. Dodatkiem do tej potrawy może być mus jabłkowy.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467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20CA-40BA-4324-90FD-F3C21FECD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2156791"/>
            <a:ext cx="9440034" cy="1828801"/>
          </a:xfrm>
        </p:spPr>
        <p:txBody>
          <a:bodyPr/>
          <a:lstStyle/>
          <a:p>
            <a:r>
              <a:rPr lang="pl-PL" dirty="0"/>
              <a:t>Jak przyrządzić...</a:t>
            </a:r>
          </a:p>
        </p:txBody>
      </p:sp>
    </p:spTree>
    <p:extLst>
      <p:ext uri="{BB962C8B-B14F-4D97-AF65-F5344CB8AC3E}">
        <p14:creationId xmlns:p14="http://schemas.microsoft.com/office/powerpoint/2010/main" val="279152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EF51-7296-438C-A5BA-8FC92F757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622852"/>
            <a:ext cx="10353762" cy="5870713"/>
          </a:xfrm>
        </p:spPr>
        <p:txBody>
          <a:bodyPr>
            <a:normAutofit fontScale="77500" lnSpcReduction="20000"/>
          </a:bodyPr>
          <a:lstStyle/>
          <a:p>
            <a:pPr marL="36900" indent="0" algn="ctr">
              <a:buNone/>
            </a:pPr>
            <a:r>
              <a:rPr lang="pl-PL" sz="3100" dirty="0"/>
              <a:t>Zupa szwajcarska serowa</a:t>
            </a:r>
          </a:p>
          <a:p>
            <a:pPr marL="36900" indent="0">
              <a:buNone/>
            </a:pPr>
            <a:endParaRPr lang="pl-PL" dirty="0"/>
          </a:p>
          <a:p>
            <a:pPr marL="36900" indent="0">
              <a:buNone/>
            </a:pPr>
            <a:r>
              <a:rPr lang="pl-PL" dirty="0"/>
              <a:t>Składniki dla 4 osób:</a:t>
            </a:r>
          </a:p>
          <a:p>
            <a:pPr marL="36900" indent="0">
              <a:buNone/>
            </a:pPr>
            <a:r>
              <a:rPr lang="pl-PL" dirty="0"/>
              <a:t>60 g masła,40 g mąki,160 g żółtego sera (startego),2 cebule,1 l mleka krowiego,250 ml białego wina,4 kromki ciemnego pieczywa,1 szklanka śmietany kremówki,pęczek szczypiorku,szczypta soli, pieprzu i gałki muszkatołowej.</a:t>
            </a:r>
          </a:p>
          <a:p>
            <a:pPr marL="36900" indent="0">
              <a:buNone/>
            </a:pPr>
            <a:r>
              <a:rPr lang="pl-PL" dirty="0"/>
              <a:t>Przygotowanie:</a:t>
            </a:r>
          </a:p>
          <a:p>
            <a:pPr marL="494100" indent="-457200">
              <a:buAutoNum type="arabicPeriod"/>
            </a:pPr>
            <a:r>
              <a:rPr lang="pl-PL" dirty="0"/>
              <a:t> Pokrój cebulę w drobną kostkę, podsmaż ją na patelni.</a:t>
            </a:r>
          </a:p>
          <a:p>
            <a:pPr marL="494100" indent="-457200">
              <a:buAutoNum type="arabicPeriod"/>
            </a:pPr>
            <a:r>
              <a:rPr lang="pl-PL" dirty="0"/>
              <a:t> Dodaj do niej mąkę. Wymieszaj.</a:t>
            </a:r>
          </a:p>
          <a:p>
            <a:pPr marL="494100" indent="-457200">
              <a:buAutoNum type="arabicPeriod"/>
            </a:pPr>
            <a:r>
              <a:rPr lang="pl-PL" dirty="0"/>
              <a:t> Następnie wlej na patelnię wino oraz mleko.</a:t>
            </a:r>
          </a:p>
          <a:p>
            <a:pPr marL="494100" indent="-457200">
              <a:buAutoNum type="arabicPeriod"/>
            </a:pPr>
            <a:r>
              <a:rPr lang="pl-PL" dirty="0"/>
              <a:t> Dopraw pieprzem, solą i gałką muszkatołową.</a:t>
            </a:r>
          </a:p>
          <a:p>
            <a:pPr marL="494100" indent="-457200">
              <a:buAutoNum type="arabicPeriod"/>
            </a:pPr>
            <a:r>
              <a:rPr lang="pl-PL" dirty="0"/>
              <a:t> Na patelnię wrzuć starty ser. Poczekaj, aż zacznie się topić.</a:t>
            </a:r>
          </a:p>
          <a:p>
            <a:pPr marL="494100" indent="-457200">
              <a:buAutoNum type="arabicPeriod"/>
            </a:pPr>
            <a:r>
              <a:rPr lang="pl-PL" dirty="0"/>
              <a:t> Dodaj do zupy śmietanę.</a:t>
            </a:r>
          </a:p>
          <a:p>
            <a:pPr marL="494100" indent="-457200">
              <a:buAutoNum type="arabicPeriod"/>
            </a:pPr>
            <a:r>
              <a:rPr lang="pl-PL" dirty="0"/>
              <a:t> Posiekaj szczypiorek.</a:t>
            </a:r>
          </a:p>
          <a:p>
            <a:pPr marL="494100" indent="-457200">
              <a:buAutoNum type="arabicPeriod"/>
            </a:pPr>
            <a:r>
              <a:rPr lang="pl-PL" dirty="0"/>
              <a:t> Na drugiej patelni podsmaż na maśle kromki chleba pokrojone w kostkę.</a:t>
            </a:r>
          </a:p>
          <a:p>
            <a:pPr marL="494100" indent="-457200">
              <a:buAutoNum type="arabicPeriod"/>
            </a:pPr>
            <a:r>
              <a:rPr lang="pl-PL" dirty="0"/>
              <a:t> Podawaj zupę w małych miseczkach razem z przygotowanymi grzankami oraz posiekanym szczypiorkiem.</a:t>
            </a:r>
          </a:p>
        </p:txBody>
      </p:sp>
    </p:spTree>
    <p:extLst>
      <p:ext uri="{BB962C8B-B14F-4D97-AF65-F5344CB8AC3E}">
        <p14:creationId xmlns:p14="http://schemas.microsoft.com/office/powerpoint/2010/main" val="414837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075E-A64D-46AE-A430-4B4C2E04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Potage concombre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972B4-BB2A-4374-95E4-27726D63C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900" indent="0">
              <a:buNone/>
            </a:pPr>
            <a:r>
              <a:rPr lang="pl-PL" sz="2800" dirty="0"/>
              <a:t>Składniki</a:t>
            </a:r>
          </a:p>
          <a:p>
            <a:pPr marL="36900" indent="0">
              <a:buNone/>
            </a:pPr>
            <a:r>
              <a:rPr lang="pl-PL" dirty="0"/>
              <a:t>6 szklanek bulionu (może być z kostki)</a:t>
            </a:r>
          </a:p>
          <a:p>
            <a:pPr marL="36900" indent="0">
              <a:buNone/>
            </a:pPr>
            <a:r>
              <a:rPr lang="pl-PL" dirty="0"/>
              <a:t>4 średniej wielkości świeże ogórki</a:t>
            </a:r>
          </a:p>
          <a:p>
            <a:pPr marL="36900" indent="0">
              <a:buNone/>
            </a:pPr>
            <a:r>
              <a:rPr lang="pl-PL" dirty="0"/>
              <a:t>2 łyżki masła</a:t>
            </a:r>
          </a:p>
          <a:p>
            <a:pPr marL="36900" indent="0">
              <a:buNone/>
            </a:pPr>
            <a:r>
              <a:rPr lang="pl-PL" dirty="0"/>
              <a:t>2 łyżki mąki kukurydzianej (można zastąpić ziemniaczaną)</a:t>
            </a:r>
          </a:p>
          <a:p>
            <a:pPr marL="36900" indent="0">
              <a:buNone/>
            </a:pPr>
            <a:r>
              <a:rPr lang="pl-PL" dirty="0"/>
              <a:t>2 żółtka</a:t>
            </a:r>
          </a:p>
          <a:p>
            <a:pPr marL="36900" indent="0">
              <a:buNone/>
            </a:pPr>
            <a:r>
              <a:rPr lang="pl-PL" dirty="0"/>
              <a:t>świeżo zmielony czarny pieprz</a:t>
            </a:r>
          </a:p>
          <a:p>
            <a:pPr marL="36900" indent="0">
              <a:buNone/>
            </a:pPr>
            <a:r>
              <a:rPr lang="pl-PL" dirty="0"/>
              <a:t>sól</a:t>
            </a:r>
          </a:p>
          <a:p>
            <a:pPr marL="36900" indent="0">
              <a:buNone/>
            </a:pPr>
            <a:r>
              <a:rPr lang="pl-PL" dirty="0"/>
              <a:t>koperek do dekoracji</a:t>
            </a:r>
          </a:p>
        </p:txBody>
      </p:sp>
    </p:spTree>
    <p:extLst>
      <p:ext uri="{BB962C8B-B14F-4D97-AF65-F5344CB8AC3E}">
        <p14:creationId xmlns:p14="http://schemas.microsoft.com/office/powerpoint/2010/main" val="394748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873680"/>
              </p:ext>
            </p:extLst>
          </p:nvPr>
        </p:nvGraphicFramePr>
        <p:xfrm>
          <a:off x="755374" y="1571625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24497-8BF7-4B68-AD19-B05B10B70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2514599"/>
            <a:ext cx="9440034" cy="1828801"/>
          </a:xfrm>
        </p:spPr>
        <p:txBody>
          <a:bodyPr/>
          <a:lstStyle/>
          <a:p>
            <a:r>
              <a:rPr lang="pl-PL" dirty="0"/>
              <a:t>10 tradycyjnych szwajcarskich potraw </a:t>
            </a:r>
          </a:p>
        </p:txBody>
      </p:sp>
    </p:spTree>
    <p:extLst>
      <p:ext uri="{BB962C8B-B14F-4D97-AF65-F5344CB8AC3E}">
        <p14:creationId xmlns:p14="http://schemas.microsoft.com/office/powerpoint/2010/main" val="73608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A834-3098-483B-9CE2-3556924BA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Fondue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41A30-66E0-41E3-8B50-61DF9E9AA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Fondue – potrawa, której głównym składnikiem jest ser podgrzewany w specjalnym garnku na palniku. Mieszanka rozpuszczonego sera, białego wina i przypraw służy do zamaczania w niej kawałków pieczywa, ziemniaków lub mięsa. Do przytrzymania tych składników służy specjalny dwuzębny widelec, a garnek, w którym przygotowywany jest ser powinien być ceramiczny. Jest to praktyczna potrawa często podawana na zimowych spotkaniach towarzyskich, gdyż nie trzeba jej wcześniej przygotowywać.</a:t>
            </a:r>
          </a:p>
        </p:txBody>
      </p:sp>
    </p:spTree>
    <p:extLst>
      <p:ext uri="{BB962C8B-B14F-4D97-AF65-F5344CB8AC3E}">
        <p14:creationId xmlns:p14="http://schemas.microsoft.com/office/powerpoint/2010/main" val="703020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0FF03-4845-42D8-9BD9-B6804CFE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Raclette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1A85D-82A2-4E3F-86A3-31A49CF06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Raclette – podobnie do fondue, raclette również bazuje na rozpuszczonym serze, który przygotowuje się na specjalnym urządzeniu z małymi patelniami. Specjalny ser, który używany jest do przyrządzenia tej potrawy można kupić w sklepach bez dodatków lub w licznych wariantach smakowych. Wśród nich najbardziej popularny jest ser z pieprzem, papryką czy czosnkiem. Rozpuszczony ser trafić powinien na ugotowane ziemniaki. Potrawę tą spożywa się z ogórkami konserwowymi, cebulą w occie, peklowanymi warzywami lub owocami w musztardzie. Nierzadko dodatkiem są również kawałki mięsa, które przyrządza się na grillowym kamieniu w tym samym urządzeniu.</a:t>
            </a:r>
          </a:p>
        </p:txBody>
      </p:sp>
    </p:spTree>
    <p:extLst>
      <p:ext uri="{BB962C8B-B14F-4D97-AF65-F5344CB8AC3E}">
        <p14:creationId xmlns:p14="http://schemas.microsoft.com/office/powerpoint/2010/main" val="137397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CF6B0-EFC4-45A0-A695-5622C6F5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Marroni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00437-B771-4856-93B0-BA60F1FB5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Marroni (maroni) – jadalne kasztany. W okresie jesiennym pojawiają się na ulicach kramiki sprzedające maroni wprost z pieca. Spotkać można je na festynach, targach ulicznych i świątecznych czy nawet przed centrum handlowym. Maroni nie należy mylić ze zwykłymi kasztanami, które nie nadają się do jedzenia. W przeciwieństwie do nich są one większe, mają słodki i intensywny smak. Często przybierają formę zbliżoną do serca. Są łatwe do obrania, a ich wnętrzem zajadają się Szwajcarzy.</a:t>
            </a:r>
          </a:p>
        </p:txBody>
      </p:sp>
    </p:spTree>
    <p:extLst>
      <p:ext uri="{BB962C8B-B14F-4D97-AF65-F5344CB8AC3E}">
        <p14:creationId xmlns:p14="http://schemas.microsoft.com/office/powerpoint/2010/main" val="52990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0D9B8-24B4-48AA-9EBC-402BF11A4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Vermicelles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A3002-C70C-4C6A-8763-11D5FB3A6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Vermicelles – rodzaj szwajcarskiego deseru, który przygotowuje się z musu kasztanowego. Wyglądem przypomina on ugotowany i ułożony makaron spaghetti. Może być dodatkiem do potrawy lub stanowić osobne danie. Vermicelles można zatem podawać z lodami czy dekorować nim ciasto. Powszechnie znana jest także wersja z bitą śmietaną. Wielbiciele jedzą je także bez niczego lub w formie torciku na bazie tegoż puree.</a:t>
            </a:r>
          </a:p>
        </p:txBody>
      </p:sp>
    </p:spTree>
    <p:extLst>
      <p:ext uri="{BB962C8B-B14F-4D97-AF65-F5344CB8AC3E}">
        <p14:creationId xmlns:p14="http://schemas.microsoft.com/office/powerpoint/2010/main" val="160024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46A97-AB2C-4BD2-A37C-E45070D09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Wähe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53EB9-D28D-4DF4-821C-F82946D66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Wähe – cienki placek, który w zależności od dodatków może być słodki, słony lub pikantny. Nie tylko kawiarnie i restauracje, ale także supermarkety oferują szeroki asortyment tych wypieków. Wśród nich często znaleźć można Wähen z owocami, warzywami lub serem. Szwajcarski specjał porównać można z tartą, ponieważ również podstawą jest tu kruche ciasto. Jednak w tym przypadku jest on dodatkowo słodzony lub solony w zależności od wariantu smakowego. Powszechnymi nazwami na to danie są również Chueche, Quiche lub Flade.</a:t>
            </a:r>
          </a:p>
        </p:txBody>
      </p:sp>
    </p:spTree>
    <p:extLst>
      <p:ext uri="{BB962C8B-B14F-4D97-AF65-F5344CB8AC3E}">
        <p14:creationId xmlns:p14="http://schemas.microsoft.com/office/powerpoint/2010/main" val="339611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163E4-5CA6-4F5B-B9E0-A2C8452A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Zopf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907E5-132D-4CB7-A4E6-D030E9593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Zopf – odpowiednik drożdżowej chałki, do którego nie dodaje się cukru, przez co stanowi neutralne pieczywo. Najbardziej popularnym wariantem jest w Szwajcarii Butterzopf – wersja maślana. Według tradycji spożywa się go co niedzielę na śniadanie w towarzystwie masła, miodu lub konfitury.</a:t>
            </a:r>
          </a:p>
        </p:txBody>
      </p:sp>
    </p:spTree>
    <p:extLst>
      <p:ext uri="{BB962C8B-B14F-4D97-AF65-F5344CB8AC3E}">
        <p14:creationId xmlns:p14="http://schemas.microsoft.com/office/powerpoint/2010/main" val="3992695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A5C63EA4ECA05498BAD84D0BBE0F8C0" ma:contentTypeVersion="5" ma:contentTypeDescription="Utwórz nowy dokument." ma:contentTypeScope="" ma:versionID="50bc4cea3f4ac3f6e2a22ebeac59cd1f">
  <xsd:schema xmlns:xsd="http://www.w3.org/2001/XMLSchema" xmlns:xs="http://www.w3.org/2001/XMLSchema" xmlns:p="http://schemas.microsoft.com/office/2006/metadata/properties" xmlns:ns3="49bf186d-f2c0-43c8-adca-79ee647c8fed" xmlns:ns4="3ef2a331-a497-4925-91c1-53cb76c357bd" targetNamespace="http://schemas.microsoft.com/office/2006/metadata/properties" ma:root="true" ma:fieldsID="3573a3fc7e0e2313ef68701b6e9a3146" ns3:_="" ns4:_="">
    <xsd:import namespace="49bf186d-f2c0-43c8-adca-79ee647c8fed"/>
    <xsd:import namespace="3ef2a331-a497-4925-91c1-53cb76c357b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f186d-f2c0-43c8-adca-79ee647c8f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f2a331-a497-4925-91c1-53cb76c357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BBAD44-D45E-4994-898F-C62567B36E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bf186d-f2c0-43c8-adca-79ee647c8fed"/>
    <ds:schemaRef ds:uri="3ef2a331-a497-4925-91c1-53cb76c357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2F8CDC-D781-42E5-8AF2-5D8BDAC6F4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8F9401-3EA5-4AA0-8D31-0C7E163C38C7}">
  <ds:schemaRefs>
    <ds:schemaRef ds:uri="http://www.w3.org/XML/1998/namespace"/>
    <ds:schemaRef ds:uri="49bf186d-f2c0-43c8-adca-79ee647c8fed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3ef2a331-a497-4925-91c1-53cb76c357b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{9CC748B9-E1B5-4CC7-BE5D-50AC13FE795A}tf12214701_win32</Template>
  <TotalTime>3743</TotalTime>
  <Words>855</Words>
  <Application>Microsoft Office PowerPoint</Application>
  <PresentationFormat>Widescreen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Goudy Old Style</vt:lpstr>
      <vt:lpstr>Wingdings 2</vt:lpstr>
      <vt:lpstr>SlateVTI</vt:lpstr>
      <vt:lpstr>Kulinarna podróż po Szwajcarii </vt:lpstr>
      <vt:lpstr>PowerPoint Presentation</vt:lpstr>
      <vt:lpstr>10 tradycyjnych szwajcarskich potraw </vt:lpstr>
      <vt:lpstr>Fondue </vt:lpstr>
      <vt:lpstr>Raclette</vt:lpstr>
      <vt:lpstr>Marroni </vt:lpstr>
      <vt:lpstr>Vermicelles </vt:lpstr>
      <vt:lpstr>Wähe </vt:lpstr>
      <vt:lpstr>Zopf </vt:lpstr>
      <vt:lpstr>Spätzli </vt:lpstr>
      <vt:lpstr>Rösti </vt:lpstr>
      <vt:lpstr>Birchermüesli</vt:lpstr>
      <vt:lpstr>Älplermagronen</vt:lpstr>
      <vt:lpstr>Jak przyrządzić...</vt:lpstr>
      <vt:lpstr>PowerPoint Presentation</vt:lpstr>
      <vt:lpstr>Potage concombre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Kulinarna podróż po Szwajcarii</dc:title>
  <dc:creator>Victoria Kubala</dc:creator>
  <cp:lastModifiedBy>Victoria Kubala</cp:lastModifiedBy>
  <cp:revision>10</cp:revision>
  <dcterms:created xsi:type="dcterms:W3CDTF">2021-02-26T07:30:33Z</dcterms:created>
  <dcterms:modified xsi:type="dcterms:W3CDTF">2021-02-28T21:54:16Z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0x0101002A5C63EA4ECA05498BAD84D0BBE0F8C0</vt:lpwstr>
  </property>
</Properties>
</file>