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383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1B3F-19F8-4FD3-B4B4-D352E8C52116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1970A-F164-41AA-A2B3-6F29320EF9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7458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1970A-F164-41AA-A2B3-6F29320EF979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ANIELIN – SZANIEC  HUBALA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1970A-F164-41AA-A2B3-6F29320EF979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8934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POKÓJ JEGO</a:t>
            </a:r>
            <a:r>
              <a:rPr lang="pl-PL" baseline="0" dirty="0" smtClean="0"/>
              <a:t> DUSZY!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1970A-F164-41AA-A2B3-6F29320EF979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481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E958-3BFC-4BFE-8280-1DF12B5A3C8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1793C-DBE3-45FA-9123-954D4AB3C3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E958-3BFC-4BFE-8280-1DF12B5A3C8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93C-DBE3-45FA-9123-954D4AB3C3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E958-3BFC-4BFE-8280-1DF12B5A3C8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93C-DBE3-45FA-9123-954D4AB3C3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38E958-3BFC-4BFE-8280-1DF12B5A3C8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01793C-DBE3-45FA-9123-954D4AB3C3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E958-3BFC-4BFE-8280-1DF12B5A3C8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93C-DBE3-45FA-9123-954D4AB3C3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E958-3BFC-4BFE-8280-1DF12B5A3C8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93C-DBE3-45FA-9123-954D4AB3C3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93C-DBE3-45FA-9123-954D4AB3C3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E958-3BFC-4BFE-8280-1DF12B5A3C8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E958-3BFC-4BFE-8280-1DF12B5A3C8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93C-DBE3-45FA-9123-954D4AB3C3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E958-3BFC-4BFE-8280-1DF12B5A3C8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93C-DBE3-45FA-9123-954D4AB3C3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38E958-3BFC-4BFE-8280-1DF12B5A3C8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01793C-DBE3-45FA-9123-954D4AB3C3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E958-3BFC-4BFE-8280-1DF12B5A3C8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1793C-DBE3-45FA-9123-954D4AB3C3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38E958-3BFC-4BFE-8280-1DF12B5A3C8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01793C-DBE3-45FA-9123-954D4AB3C3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jorhubal.pl/foto/4085Krzyz_Niepodleglosci2.jpg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://www.majorhubal.pl/foto/9920Medal_za_wojne.jpg" TargetMode="External"/><Relationship Id="rId2" Type="http://schemas.openxmlformats.org/officeDocument/2006/relationships/hyperlink" Target="http://www.majorhubal.pl/foto/5534KW_Orderu_Odrodzeni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jorhubal.pl/foto/932Virtuti_Militari3.jpg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hyperlink" Target="http://www.majorhubal.pl/foto/2914Krzyz_Walecznych2.jpg" TargetMode="External"/><Relationship Id="rId4" Type="http://schemas.openxmlformats.org/officeDocument/2006/relationships/hyperlink" Target="http://www.majorhubal.pl/foto/5093Virtuti_Militari2.jpg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://www.majorhubal.pl/foto/4797Medal_Dziesieciolecia2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305800" cy="3154284"/>
          </a:xfrm>
        </p:spPr>
        <p:txBody>
          <a:bodyPr>
            <a:normAutofit fontScale="90000"/>
          </a:bodyPr>
          <a:lstStyle/>
          <a:p>
            <a:r>
              <a:rPr lang="pl-PL" sz="8000" b="1" dirty="0" smtClean="0"/>
              <a:t>Major  Henryk Dobrzański „Hubal’’</a:t>
            </a:r>
            <a:endParaRPr lang="pl-PL" sz="8000" b="1" dirty="0"/>
          </a:p>
        </p:txBody>
      </p:sp>
    </p:spTree>
    <p:extLst>
      <p:ext uri="{BB962C8B-B14F-4D97-AF65-F5344CB8AC3E}">
        <p14:creationId xmlns:p14="http://schemas.microsoft.com/office/powerpoint/2010/main" xmlns="" val="30970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3786190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Po kapitulacji stolicy</a:t>
            </a:r>
            <a:r>
              <a:rPr lang="pl-PL" dirty="0"/>
              <a:t> </a:t>
            </a:r>
            <a:r>
              <a:rPr lang="pl-PL" dirty="0" smtClean="0"/>
              <a:t>w </a:t>
            </a:r>
            <a:r>
              <a:rPr lang="pl-PL" dirty="0"/>
              <a:t>majątku Krubki mjr Dobrzański ogłosił żołnierzom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swą </a:t>
            </a:r>
            <a:r>
              <a:rPr lang="pl-PL" dirty="0"/>
              <a:t>decyzję </a:t>
            </a:r>
            <a:r>
              <a:rPr lang="pl-PL" dirty="0" smtClean="0"/>
              <a:t>niezdejmowania </a:t>
            </a:r>
            <a:r>
              <a:rPr lang="pl-PL" dirty="0"/>
              <a:t>munduru i przebijania się na Węgry z zamiarem dotarcia do Francji. W pierwszej dekadzie października, po morderczym marszu, oddział nękany przez Niemców dotarł do Gór Świętokrzyskich. W trakcie postoju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gajówce Podgórze leżącej na południowy – zachód od Bodzentyna (ok. 5 – 9 października) major zakomunikował żołnierzom decyzję o pozostaniu w kraju, wierząc, że wiosną 1940 r. ruszy ofensywa aliantów. Tam też przyjął pseudonim </a:t>
            </a:r>
            <a:r>
              <a:rPr lang="pl-PL" dirty="0" smtClean="0"/>
              <a:t>„Hubal” </a:t>
            </a:r>
            <a:r>
              <a:rPr lang="pl-PL" dirty="0"/>
              <a:t>i rozpoczął organizować konspiracyjne placówki oporu tzw. ośrodki bojowe, które w przyszłości miały wystawić gotowego do walki żołnierza.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41" y="1401755"/>
            <a:ext cx="3667145" cy="236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60648"/>
            <a:ext cx="3717164" cy="268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01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43677" y="332656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700" dirty="0"/>
              <a:t>13 marca 1940 r. do Gałek przybył ówczesny Komendant Okręgu Łódzkiego ZWZ – płk. </a:t>
            </a:r>
            <a:r>
              <a:rPr lang="pl-PL" sz="1700" dirty="0" smtClean="0"/>
              <a:t>„Miller</a:t>
            </a:r>
            <a:r>
              <a:rPr lang="pl-PL" sz="1700" dirty="0"/>
              <a:t>” /Leopold Okulicki/ z rozkazem demobilizacji oddziału lub znacznym jego zmniejszeniu. Wobec zaistniałej sytuacji major Hubal pozostawił wolną rękę swoim podwładnym. Oddział opuścili prawie wszyscy oficerowie oraz część żołnierzy, przechodząc do pracy konspiracyjnej w szeregach Związku Walki Zbrojnej. Przy majorze pozostało około 70 – 80 żołnierzy. Z nadejściem wiosny Niemcy rozpoczęli zakrojoną </a:t>
            </a:r>
            <a:endParaRPr lang="pl-PL" sz="1700" dirty="0" smtClean="0"/>
          </a:p>
          <a:p>
            <a:pPr algn="ctr"/>
            <a:r>
              <a:rPr lang="pl-PL" sz="1700" dirty="0" smtClean="0"/>
              <a:t>na </a:t>
            </a:r>
            <a:r>
              <a:rPr lang="pl-PL" sz="1700" dirty="0"/>
              <a:t>szeroką skalę akcję wymierzoną przeciwko polskiemu podziemiu konspiracyjnemu,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w </a:t>
            </a:r>
            <a:r>
              <a:rPr lang="pl-PL" sz="1700" dirty="0"/>
              <a:t>tym również przeciwko oddziałowi Hubala.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30 </a:t>
            </a:r>
            <a:r>
              <a:rPr lang="pl-PL" sz="1700" dirty="0"/>
              <a:t>marca 1940 r. pod Huciskiem oraz 1 kwietnia 1940 r. pod Szałasem doszło </a:t>
            </a:r>
            <a:endParaRPr lang="pl-PL" sz="1700" dirty="0" smtClean="0"/>
          </a:p>
          <a:p>
            <a:pPr algn="ctr"/>
            <a:r>
              <a:rPr lang="pl-PL" sz="1700" dirty="0" smtClean="0"/>
              <a:t>do </a:t>
            </a:r>
            <a:r>
              <a:rPr lang="pl-PL" sz="1700" dirty="0"/>
              <a:t>zwycięskich potyczek oddziału z przeważającymi siłami wroga. </a:t>
            </a:r>
            <a:r>
              <a:rPr lang="pl-PL" sz="1700" dirty="0" smtClean="0"/>
              <a:t>Niemcy, </a:t>
            </a:r>
            <a:br>
              <a:rPr lang="pl-PL" sz="1700" dirty="0" smtClean="0"/>
            </a:br>
            <a:r>
              <a:rPr lang="pl-PL" sz="1700" dirty="0" smtClean="0"/>
              <a:t>po </a:t>
            </a:r>
            <a:r>
              <a:rPr lang="pl-PL" sz="1700" dirty="0"/>
              <a:t>nieudanej akcji, rozpoczęli działania odwetowe wobec ludności </a:t>
            </a:r>
            <a:r>
              <a:rPr lang="pl-PL" sz="1700" dirty="0" smtClean="0"/>
              <a:t>cywilnej, </a:t>
            </a:r>
            <a:r>
              <a:rPr lang="pl-PL" sz="1700" dirty="0"/>
              <a:t>mordując </a:t>
            </a:r>
            <a:endParaRPr lang="pl-PL" sz="1700" dirty="0" smtClean="0"/>
          </a:p>
          <a:p>
            <a:pPr algn="ctr"/>
            <a:r>
              <a:rPr lang="pl-PL" sz="1700" dirty="0" smtClean="0"/>
              <a:t>i </a:t>
            </a:r>
            <a:r>
              <a:rPr lang="pl-PL" sz="1700" dirty="0"/>
              <a:t>paląc wiele wsi na szlaku Oddziału Wydzielonego WP majora Hubala. Dobrzański bardzo mocno przeżył owe pacyfikacje, obwiniając siebie za śmierć setek bezbronnych ludzi.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928" y="4221088"/>
            <a:ext cx="550644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78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32040" y="260648"/>
            <a:ext cx="4014192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/>
              <a:t>Ale pomimo przygnębienia postanowił działać dalej. Nękany licznymi obławami i zasadzkami, oddział ciągle zmieniał miejsce postoju, unikając </a:t>
            </a:r>
            <a:r>
              <a:rPr lang="pl-PL" sz="1700" dirty="0" smtClean="0"/>
              <a:t>z </a:t>
            </a:r>
            <a:r>
              <a:rPr lang="pl-PL" sz="1700" dirty="0"/>
              <a:t>obawy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przed </a:t>
            </a:r>
            <a:r>
              <a:rPr lang="pl-PL" sz="1700" dirty="0"/>
              <a:t>represjami, postojów </a:t>
            </a:r>
            <a:r>
              <a:rPr lang="pl-PL" sz="1700" dirty="0" smtClean="0"/>
              <a:t>we </a:t>
            </a:r>
            <a:r>
              <a:rPr lang="pl-PL" sz="1700" dirty="0"/>
              <a:t>wsiach oraz gajówkach. Z końcem </a:t>
            </a:r>
            <a:r>
              <a:rPr lang="pl-PL" sz="1700" dirty="0" smtClean="0"/>
              <a:t>kwietnia oddział </a:t>
            </a:r>
            <a:r>
              <a:rPr lang="pl-PL" sz="1700" dirty="0"/>
              <a:t>przeniósł się w lasy spalskie. Przed świtem 30 kwietnia 1940 r. oddział wyminąwszy wieś Anielin, dotarł </a:t>
            </a:r>
            <a:endParaRPr lang="pl-PL" sz="1700" dirty="0" smtClean="0"/>
          </a:p>
          <a:p>
            <a:r>
              <a:rPr lang="pl-PL" sz="1700" dirty="0" smtClean="0"/>
              <a:t>do </a:t>
            </a:r>
            <a:r>
              <a:rPr lang="pl-PL" sz="1700" dirty="0"/>
              <a:t>sosnowego zagajnika przylegającego do wysokopiennego lasu, gdzie major zarządził postój. Ponieważ wszyscy żołnierze byli przemęczeni nocnym marszem, </a:t>
            </a:r>
            <a:r>
              <a:rPr lang="pl-PL" sz="1700" dirty="0" smtClean="0"/>
              <a:t>na </a:t>
            </a:r>
            <a:r>
              <a:rPr lang="pl-PL" sz="1700" dirty="0"/>
              <a:t>warte od strony wsi wystawiony został tylko kpr. Lisiecki („Zemsta”). Tu, rankiem 30 kwietnia 1940 r. mjr Henryk Dobrzański </a:t>
            </a:r>
            <a:r>
              <a:rPr lang="pl-PL" sz="1700" dirty="0" smtClean="0"/>
              <a:t>„Hubal”, </a:t>
            </a:r>
            <a:r>
              <a:rPr lang="pl-PL" sz="1700" dirty="0"/>
              <a:t>wsiadając na swego </a:t>
            </a:r>
            <a:r>
              <a:rPr lang="pl-PL" sz="1700" dirty="0" smtClean="0"/>
              <a:t>konia, </a:t>
            </a:r>
            <a:r>
              <a:rPr lang="pl-PL" sz="1700" dirty="0"/>
              <a:t>został ostrzelany z broni maszynowej, </a:t>
            </a:r>
            <a:endParaRPr lang="pl-PL" sz="1700" dirty="0" smtClean="0"/>
          </a:p>
          <a:p>
            <a:r>
              <a:rPr lang="pl-PL" sz="1700" dirty="0" smtClean="0"/>
              <a:t>a </a:t>
            </a:r>
            <a:r>
              <a:rPr lang="pl-PL" sz="1700" dirty="0"/>
              <a:t>jedna z kul przeszyła jego pierś.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Wraz </a:t>
            </a:r>
            <a:r>
              <a:rPr lang="pl-PL" sz="1700" dirty="0"/>
              <a:t>z nim poległ jego luzak kpr. Antoni Kossowski („Ryś”) oraz koń majora „Demon”.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7" y="260648"/>
            <a:ext cx="3713637" cy="280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361" y="3429000"/>
            <a:ext cx="2017723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214818"/>
            <a:ext cx="2432883" cy="16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20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ajorhubal.pl/foto/5534KW_Orderu_Odrodzenia.jpg">
            <a:hlinkClick r:id="rId2" tooltip="Krzyż Wielki Orderu Odrodzenia Polski /pośmiertnie/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60" y="3119983"/>
            <a:ext cx="968896" cy="16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www.majorhubal.pl/foto/5093Virtuti_Militari2.jpg">
            <a:hlinkClick r:id="rId4" tooltip="Krzyż Virtuti Militari IV klasy /pośmiertnie/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760" y="3112395"/>
            <a:ext cx="978024" cy="16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ajorhubal.pl/foto/932Virtuti_Militari3.jpg">
            <a:hlinkClick r:id="rId6" tooltip="Krzyż Virtuti Militari V klasy Nr 3822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976" y="3098277"/>
            <a:ext cx="960108" cy="159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www.majorhubal.pl/foto/4085Krzyz_Niepodleglosci2.jpg">
            <a:hlinkClick r:id="rId8" tooltip="Krzyż Niepodległości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98277"/>
            <a:ext cx="936104" cy="15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majorhubal.pl/foto/2914Krzyz_Walecznych2.jpg">
            <a:hlinkClick r:id="rId10" tooltip="Krzyż Walecznych 4-krotni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98277"/>
            <a:ext cx="936104" cy="15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://www.majorhubal.pl/foto/9920Medal_za_wojne.jpg">
            <a:hlinkClick r:id="rId12" tooltip="Medal za wojnę 1918-1921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2248" y="3102334"/>
            <a:ext cx="933664" cy="15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majorhubal.pl/foto/4797Medal_Dziesieciolecia2.jpg">
            <a:hlinkClick r:id="rId14" tooltip="Medal 10-lecia Odzyskania Niepodległości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98277"/>
            <a:ext cx="936104" cy="15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06760" y="332656"/>
            <a:ext cx="6297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Odznaczenia: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- Krzyż Wielki Orderu Odrodzenia Polski /pośmiertnie/ </a:t>
            </a:r>
            <a:br>
              <a:rPr lang="pl-PL" dirty="0"/>
            </a:br>
            <a:r>
              <a:rPr lang="pl-PL" dirty="0"/>
              <a:t>- Krzyż Virtuti Militari IV klasy /pośmiertnie/ </a:t>
            </a:r>
            <a:br>
              <a:rPr lang="pl-PL" dirty="0"/>
            </a:br>
            <a:r>
              <a:rPr lang="pl-PL" dirty="0"/>
              <a:t>- Krzyż Virtuti Militari V klasy Nr 3822 </a:t>
            </a:r>
            <a:br>
              <a:rPr lang="pl-PL" dirty="0"/>
            </a:br>
            <a:r>
              <a:rPr lang="pl-PL" dirty="0"/>
              <a:t>- Krzyż Niepodległości </a:t>
            </a:r>
            <a:br>
              <a:rPr lang="pl-PL" dirty="0"/>
            </a:br>
            <a:r>
              <a:rPr lang="pl-PL" dirty="0"/>
              <a:t>- Krzyż Walecznych 4-krotnie </a:t>
            </a:r>
            <a:br>
              <a:rPr lang="pl-PL" dirty="0"/>
            </a:br>
            <a:r>
              <a:rPr lang="pl-PL" dirty="0"/>
              <a:t>- Medal za wojnę 1918-1921 </a:t>
            </a:r>
            <a:br>
              <a:rPr lang="pl-PL" dirty="0"/>
            </a:br>
            <a:r>
              <a:rPr lang="pl-PL" dirty="0"/>
              <a:t>- Medal 10-lecia Odzyskania Niepodległości </a:t>
            </a:r>
          </a:p>
        </p:txBody>
      </p:sp>
    </p:spTree>
    <p:extLst>
      <p:ext uri="{BB962C8B-B14F-4D97-AF65-F5344CB8AC3E}">
        <p14:creationId xmlns:p14="http://schemas.microsoft.com/office/powerpoint/2010/main" xmlns="" val="39468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000108"/>
            <a:ext cx="6786585" cy="463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843808" y="404664"/>
            <a:ext cx="3322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ANIELIN – SZANIEC  HUBALA</a:t>
            </a:r>
          </a:p>
        </p:txBody>
      </p:sp>
    </p:spTree>
    <p:extLst>
      <p:ext uri="{BB962C8B-B14F-4D97-AF65-F5344CB8AC3E}">
        <p14:creationId xmlns:p14="http://schemas.microsoft.com/office/powerpoint/2010/main" xmlns="" val="41038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56112" cy="253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293973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Leśniczówka Bielawy, w której odbyła się 23 grudnia 1939 roku wigilia żołnierzy majora Hubala.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28422"/>
            <a:ext cx="5048994" cy="284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508104" y="3032067"/>
            <a:ext cx="2362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POKÓJ JEGO DUSZY!</a:t>
            </a:r>
          </a:p>
        </p:txBody>
      </p:sp>
    </p:spTree>
    <p:extLst>
      <p:ext uri="{BB962C8B-B14F-4D97-AF65-F5344CB8AC3E}">
        <p14:creationId xmlns:p14="http://schemas.microsoft.com/office/powerpoint/2010/main" xmlns="" val="30355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53682" y="548680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Henryk Dobrzański urodził się 22 czerwca 1897 r. w Jaśle jako drugie dziecko Henryka i Marii hrabiny Lubienieckiej.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403648" y="544522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Był wnukiem Włodzimierza Lubienieckiego powstańca z 1863 roku oraz prawnukiem Hipolita Lubienieckiego, który był oficerem Powstania Listopadowego.</a:t>
            </a:r>
            <a:endParaRPr lang="pl-PL" dirty="0"/>
          </a:p>
        </p:txBody>
      </p:sp>
      <p:pic>
        <p:nvPicPr>
          <p:cNvPr id="1026" name="Picture 2" descr="http://histmag.org/grafika/articles8/hubal/Hubal-portreto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4826"/>
            <a:ext cx="38576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44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296719"/>
            <a:ext cx="27363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W 1903 r. Henryk Dobrzański rozpoczął naukę na domowych zajęciach z zakresu czteroklasowej Szkoły Ludowej, a następnie,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 </a:t>
            </a:r>
            <a:r>
              <a:rPr lang="pl-PL" dirty="0" smtClean="0"/>
              <a:t>przeprowadzeniu się do Krakowa, kontynuował naukę </a:t>
            </a:r>
            <a:endParaRPr lang="pl-PL" dirty="0" smtClean="0"/>
          </a:p>
          <a:p>
            <a:pPr algn="ctr"/>
            <a:r>
              <a:rPr lang="pl-PL" dirty="0" smtClean="0"/>
              <a:t>w </a:t>
            </a:r>
            <a:r>
              <a:rPr lang="pl-PL" dirty="0" smtClean="0"/>
              <a:t>siedmioklasowej Szkole Realnej. W czerwcu 1914 r. zdał egzamin maturalny </a:t>
            </a:r>
            <a:endParaRPr lang="pl-PL" dirty="0" smtClean="0"/>
          </a:p>
          <a:p>
            <a:pPr algn="ctr"/>
            <a:r>
              <a:rPr lang="pl-PL" dirty="0" smtClean="0"/>
              <a:t>i </a:t>
            </a:r>
            <a:r>
              <a:rPr lang="pl-PL" dirty="0" smtClean="0"/>
              <a:t>zapisał się na I semestr Agronomii Studium Rolniczego Uniwersytetu Jagiellońskiego. </a:t>
            </a:r>
            <a:endParaRPr lang="pl-PL" dirty="0" smtClean="0"/>
          </a:p>
          <a:p>
            <a:pPr algn="ctr"/>
            <a:r>
              <a:rPr lang="pl-PL" dirty="0" smtClean="0"/>
              <a:t>Nie </a:t>
            </a:r>
            <a:r>
              <a:rPr lang="pl-PL" dirty="0" smtClean="0"/>
              <a:t>rozpoczął jednak nauki, ponieważ </a:t>
            </a:r>
            <a:endParaRPr lang="pl-PL" dirty="0" smtClean="0"/>
          </a:p>
          <a:p>
            <a:pPr algn="ctr"/>
            <a:r>
              <a:rPr lang="pl-PL" dirty="0" smtClean="0"/>
              <a:t>w </a:t>
            </a:r>
            <a:r>
              <a:rPr lang="pl-PL" dirty="0" smtClean="0"/>
              <a:t>miesiąc po zabójstwie arcyksięcia Ferdynanda </a:t>
            </a:r>
            <a:endParaRPr lang="pl-PL" dirty="0" smtClean="0"/>
          </a:p>
          <a:p>
            <a:pPr algn="ctr"/>
            <a:r>
              <a:rPr lang="pl-PL" dirty="0" smtClean="0"/>
              <a:t>w </a:t>
            </a:r>
            <a:r>
              <a:rPr lang="pl-PL" dirty="0" smtClean="0"/>
              <a:t>Sarajewie, wybuchła I wojna światowa.</a:t>
            </a:r>
            <a:endParaRPr lang="pl-PL" dirty="0"/>
          </a:p>
        </p:txBody>
      </p:sp>
      <p:pic>
        <p:nvPicPr>
          <p:cNvPr id="2050" name="Picture 2" descr="http://i.iplsc.com/major-henryk-dobrzanski-andquot-hubalandquot/0003KFTZEQH9VKAR-C317-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3550"/>
            <a:ext cx="46805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55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715140" y="3857628"/>
            <a:ext cx="21431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700" dirty="0" smtClean="0"/>
          </a:p>
          <a:p>
            <a:r>
              <a:rPr lang="pl-PL" sz="1700" dirty="0" smtClean="0"/>
              <a:t>młody </a:t>
            </a:r>
            <a:r>
              <a:rPr lang="pl-PL" sz="1700" dirty="0" smtClean="0"/>
              <a:t>Dobrzański chciał </a:t>
            </a:r>
            <a:r>
              <a:rPr lang="pl-PL" sz="1700" dirty="0" smtClean="0"/>
              <a:t>wstąpić </a:t>
            </a:r>
            <a:br>
              <a:rPr lang="pl-PL" sz="1700" dirty="0" smtClean="0"/>
            </a:br>
            <a:r>
              <a:rPr lang="pl-PL" sz="1700" dirty="0" smtClean="0"/>
              <a:t>do </a:t>
            </a:r>
            <a:r>
              <a:rPr lang="pl-PL" sz="1700" dirty="0" smtClean="0"/>
              <a:t>wojska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lecz </a:t>
            </a:r>
            <a:r>
              <a:rPr lang="pl-PL" sz="1700" dirty="0" smtClean="0"/>
              <a:t>na przeszkodzie stał jego młody </a:t>
            </a:r>
            <a:r>
              <a:rPr lang="pl-PL" sz="1700" dirty="0" smtClean="0"/>
              <a:t>wiek, </a:t>
            </a:r>
            <a:r>
              <a:rPr lang="pl-PL" sz="1700" dirty="0" smtClean="0"/>
              <a:t>więc zmienił rok urodzenia na 1896r.</a:t>
            </a:r>
            <a:endParaRPr lang="pl-PL" sz="17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436096" y="188640"/>
            <a:ext cx="34563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1 grudnia 1914 r. siedemnastoletni Henryk Dobrzański stawił się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na </a:t>
            </a:r>
            <a:r>
              <a:rPr lang="pl-PL" sz="1700" dirty="0" smtClean="0"/>
              <a:t>stacji zbornej Legionów Polskich w Krakowie. W maju 1915 r. w stopniu kaprala, został odkomenderowany do plutonu kawalerii sztabowej </a:t>
            </a:r>
            <a:endParaRPr lang="pl-PL" sz="1700" dirty="0" smtClean="0"/>
          </a:p>
          <a:p>
            <a:r>
              <a:rPr lang="pl-PL" sz="1700" dirty="0" smtClean="0"/>
              <a:t>przy </a:t>
            </a:r>
            <a:r>
              <a:rPr lang="pl-PL" sz="1700" dirty="0" smtClean="0"/>
              <a:t>Komendzie Legionów Polskich, a już w grudniu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na </a:t>
            </a:r>
            <a:r>
              <a:rPr lang="pl-PL" sz="1700" dirty="0" smtClean="0"/>
              <a:t>własną prośbę, został przeniesiony do 3 szwadronu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2 </a:t>
            </a:r>
            <a:r>
              <a:rPr lang="pl-PL" sz="1700" dirty="0" smtClean="0"/>
              <a:t>Pułku Ułanów Legionów Polskich, by brać bezpośredni udział w działaniach frontowych. W czasie kryzysu przysięgowego </a:t>
            </a:r>
            <a:endParaRPr lang="pl-PL" sz="1700" dirty="0" smtClean="0"/>
          </a:p>
          <a:p>
            <a:r>
              <a:rPr lang="pl-PL" sz="1700" dirty="0" smtClean="0"/>
              <a:t>w </a:t>
            </a:r>
            <a:r>
              <a:rPr lang="pl-PL" sz="1700" dirty="0" smtClean="0"/>
              <a:t>lipcu 1917 </a:t>
            </a:r>
            <a:r>
              <a:rPr lang="pl-PL" sz="1700" dirty="0" smtClean="0"/>
              <a:t>r. </a:t>
            </a:r>
            <a:r>
              <a:rPr lang="pl-PL" sz="1700" dirty="0" smtClean="0"/>
              <a:t>  .</a:t>
            </a:r>
            <a:endParaRPr lang="pl-PL" sz="1700" dirty="0"/>
          </a:p>
        </p:txBody>
      </p:sp>
      <p:pic>
        <p:nvPicPr>
          <p:cNvPr id="3074" name="Picture 2" descr="http://www.majorhubal.pl/foto/301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476625" cy="47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404664"/>
            <a:ext cx="59046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 W listopadzie 1918 r. / już po uzyskaniu przez Polskę niepodległości / zgłosił się do formującego się w Krakowie 2 Pułku Ułanów Wojska Polskiego. Został awansowany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stopnia plutonowego i rozpoczął szkolenie nowo przybywających do pułku ułanów. W trakcie walk polsko – ukraińskich Dobrzański objął dowództwo utworzonego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pułku oddziału wydzielonego w sile plutonu i znalazł się w grupie mjr. Juliana Stachiewicza. Z końcem 1918 r. został awansowany do stopnia chorążego i przejął dowództwo szwadronu „Odsieczy Lwowa”, w dywizji płk. Władysława Sikorskiego. Za okazane męstwo i czyny bojowe podczas walk o utrzymanie Galicji Wschodniej został odznaczony trzykrotnie Krzyżem Walecznych. Po zakończeniu walk </a:t>
            </a:r>
            <a:endParaRPr lang="pl-PL" dirty="0" smtClean="0"/>
          </a:p>
          <a:p>
            <a:r>
              <a:rPr lang="pl-PL" dirty="0" smtClean="0"/>
              <a:t>o </a:t>
            </a:r>
            <a:r>
              <a:rPr lang="pl-PL" dirty="0"/>
              <a:t>Lwów dowodzony przez ppor. Dobrzańskiego szwadron w połowie maja 1919 r. powrócił do macierzystej jednostki, która 2 czerwca otrzymała nazwę 2 Pułku Szwoleżerów Rokitniańskich.</a:t>
            </a:r>
          </a:p>
        </p:txBody>
      </p:sp>
      <p:pic>
        <p:nvPicPr>
          <p:cNvPr id="1026" name="Picture 2" descr="https://upload.wikimedia.org/wikipedia/commons/thumb/b/b6/Hel_-_Museum_of_Coastal_Defence_-_Collections_60.jpg/150px-Hel_-_Museum_of_Coastal_Defence_-_Collections_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5811" y="908720"/>
            <a:ext cx="2302103" cy="429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02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908720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Niebywałe </a:t>
            </a:r>
            <a:r>
              <a:rPr lang="pl-PL" dirty="0" smtClean="0"/>
              <a:t>męstwo, </a:t>
            </a:r>
            <a:r>
              <a:rPr lang="pl-PL" dirty="0"/>
              <a:t>a także zdolności dowódcze wykazał </a:t>
            </a:r>
            <a:endParaRPr lang="pl-PL" dirty="0" smtClean="0"/>
          </a:p>
          <a:p>
            <a:pPr algn="ctr"/>
            <a:r>
              <a:rPr lang="pl-PL" dirty="0" smtClean="0"/>
              <a:t>w </a:t>
            </a:r>
            <a:r>
              <a:rPr lang="pl-PL" dirty="0"/>
              <a:t>czasie kontrofensywy 1 Armii Konnej Siemiona Budionnego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walkach pod Klekotowem, Kulikowem i Komarowem.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 </a:t>
            </a:r>
            <a:r>
              <a:rPr lang="pl-PL" dirty="0"/>
              <a:t>brawurową akcję pod Borowem, gdzie dowodził odwodami pułku został odznaczony Krzyżem Srebrnym Orderu Virtuti </a:t>
            </a:r>
            <a:r>
              <a:rPr lang="pl-PL" dirty="0" err="1"/>
              <a:t>Militari</a:t>
            </a:r>
            <a:r>
              <a:rPr lang="pl-PL" dirty="0"/>
              <a:t> </a:t>
            </a:r>
            <a:r>
              <a:rPr lang="pl-PL" dirty="0" smtClean="0"/>
              <a:t>, </a:t>
            </a:r>
            <a:r>
              <a:rPr lang="pl-PL" dirty="0" smtClean="0"/>
              <a:t>a </a:t>
            </a:r>
            <a:r>
              <a:rPr lang="pl-PL" dirty="0"/>
              <a:t>także /po raz czwarty/ Krzyżem Walecznych. W sierpniu 1920 r. został awansowany do stopnia porucznika i objął funkcję adiutanta d-</a:t>
            </a:r>
            <a:r>
              <a:rPr lang="pl-PL" dirty="0" err="1"/>
              <a:t>cy</a:t>
            </a:r>
            <a:r>
              <a:rPr lang="pl-PL" dirty="0"/>
              <a:t> pułku mjr. Rudolfa </a:t>
            </a:r>
            <a:r>
              <a:rPr lang="pl-PL" dirty="0" err="1"/>
              <a:t>Ruppa</a:t>
            </a:r>
            <a:r>
              <a:rPr lang="pl-PL" dirty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620688"/>
            <a:ext cx="2899395" cy="53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55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332656"/>
            <a:ext cx="54006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700" dirty="0"/>
              <a:t>W listopadzie 1922 r. rtm. Dobrzański </a:t>
            </a:r>
            <a:r>
              <a:rPr lang="pl-PL" sz="1700" dirty="0" smtClean="0"/>
              <a:t>został </a:t>
            </a:r>
            <a:r>
              <a:rPr lang="pl-PL" sz="1700" dirty="0"/>
              <a:t>odkomenderowany na kurs dowódców szwadronów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do </a:t>
            </a:r>
            <a:r>
              <a:rPr lang="pl-PL" sz="1700" dirty="0"/>
              <a:t>Centralnej Szkoły Jazdy w Grudziądzu, gdzie oprócz programowych zajęć teoretycznych systematycznie doskonalił swoje umiejętności jeździeckie. Po powrocie Dobrzańskiego z kursu dowódców szwadronu, sezon hippiczny dobiegał już końca, dlatego też na parcoursach pojawił się dopiero w następnym roku. </a:t>
            </a:r>
            <a:endParaRPr lang="pl-PL" sz="1700" dirty="0" smtClean="0"/>
          </a:p>
          <a:p>
            <a:pPr algn="ctr"/>
            <a:r>
              <a:rPr lang="pl-PL" sz="1700" dirty="0" smtClean="0"/>
              <a:t>Na </a:t>
            </a:r>
            <a:r>
              <a:rPr lang="pl-PL" sz="1700" dirty="0"/>
              <a:t>zawodach, które odbyły się w Warszawie, Bielsku – Białej, Lwowie, Piotrkowie Trybunalskim, Nowej Wsi rtm. Dobrzański odnotował 16 pierwszych i 6 drugich miejsc. Doskonałe wyniki sportowe zadecydowały,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że </a:t>
            </a:r>
            <a:r>
              <a:rPr lang="pl-PL" sz="1700" dirty="0"/>
              <a:t>w lutym 1925 r. został powołany do powstałej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w </a:t>
            </a:r>
            <a:r>
              <a:rPr lang="pl-PL" sz="1700" dirty="0"/>
              <a:t>Warszawie pod kierownictwem ppłk.Rómmla „grupy przygotowawczej” sportu konnego i wszedł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do </a:t>
            </a:r>
            <a:r>
              <a:rPr lang="pl-PL" sz="1700" dirty="0"/>
              <a:t>ekipy jeźdźców na międzynarodowe konkursy </a:t>
            </a:r>
            <a:endParaRPr lang="pl-PL" sz="1700" dirty="0" smtClean="0"/>
          </a:p>
          <a:p>
            <a:pPr algn="ctr"/>
            <a:r>
              <a:rPr lang="pl-PL" sz="1700" dirty="0" smtClean="0"/>
              <a:t>w </a:t>
            </a:r>
            <a:r>
              <a:rPr lang="pl-PL" sz="1700" dirty="0"/>
              <a:t>Nicei, Londynie i Aldershot.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Na </a:t>
            </a:r>
            <a:r>
              <a:rPr lang="pl-PL" sz="1700" dirty="0"/>
              <a:t>międzynarodowych zawodach w Nicei reprezentacja Polski w składzie: </a:t>
            </a:r>
            <a:endParaRPr lang="pl-PL" sz="1700" dirty="0" smtClean="0"/>
          </a:p>
          <a:p>
            <a:pPr algn="ctr"/>
            <a:r>
              <a:rPr lang="pl-PL" sz="1700" dirty="0" smtClean="0"/>
              <a:t>H</a:t>
            </a:r>
            <a:r>
              <a:rPr lang="pl-PL" sz="1700" dirty="0"/>
              <a:t>. Dobrzański, K. Rómmel, A. Królikiewicz, </a:t>
            </a:r>
            <a:endParaRPr lang="pl-PL" sz="1700" dirty="0" smtClean="0"/>
          </a:p>
          <a:p>
            <a:pPr algn="ctr"/>
            <a:r>
              <a:rPr lang="pl-PL" sz="1700" dirty="0" smtClean="0"/>
              <a:t>K</a:t>
            </a:r>
            <a:r>
              <a:rPr lang="pl-PL" sz="1700" dirty="0"/>
              <a:t>. Szosland i W. Zgorzelski pierwszy raz w historii polskiego jeździectwa zdobyła Puchar Narodów.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635" y="404664"/>
            <a:ext cx="282271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155" y="2194133"/>
            <a:ext cx="2975596" cy="411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82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55976" y="836712"/>
            <a:ext cx="4139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Z początkiem 1927 r., prawdopodobnie w głównej mierze dzięki sukcesom sportowym Dobrzański został awansowany do stopnia majora. </a:t>
            </a:r>
            <a:endParaRPr lang="pl-PL" dirty="0" smtClean="0"/>
          </a:p>
          <a:p>
            <a:pPr algn="ctr"/>
            <a:r>
              <a:rPr lang="pl-PL" dirty="0" smtClean="0"/>
              <a:t>We </a:t>
            </a:r>
            <a:r>
              <a:rPr lang="pl-PL" dirty="0"/>
              <a:t>wrześniu 1929 r. został przeniesiony do 20 Pułku Ułanów w Rzeszowie.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Tam </a:t>
            </a:r>
            <a:r>
              <a:rPr lang="pl-PL" dirty="0"/>
              <a:t>też nastąpiła stabilizacja w życiu osobistym mjr. Dobrzańskiego.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jednym z balów w Dębicy poznał siostrę swego kolegi Zofię Zakrzeńską, którą poślubił 3 czerwca 1930 r.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7 </a:t>
            </a:r>
            <a:r>
              <a:rPr lang="pl-PL" dirty="0"/>
              <a:t>września 1932 r. przyszła na świat jedyna córka Dobrzańskiego, Krystyna.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590177" cy="23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2406973" cy="3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26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54868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W pierwszych dniach września 1939 r. w ośrodku zapasowym w Białymstoku organizowano Rezerwową Brygadę Kawalerii </a:t>
            </a:r>
            <a:r>
              <a:rPr lang="pl-PL" dirty="0" smtClean="0"/>
              <a:t>, w </a:t>
            </a:r>
            <a:r>
              <a:rPr lang="pl-PL" dirty="0"/>
              <a:t>skład której wszedł 110 pułk ułanów dowodzony przez ppłk. Jerzego </a:t>
            </a:r>
            <a:r>
              <a:rPr lang="pl-PL" dirty="0" smtClean="0"/>
              <a:t>Dąbrowskiego</a:t>
            </a:r>
            <a:r>
              <a:rPr lang="pl-PL" dirty="0"/>
              <a:t>. Jego zastępcą został mjr Henryk Dobrzański. Po osiągnięciu gotowości bojowej pułk wyruszył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walki kierując </a:t>
            </a:r>
            <a:r>
              <a:rPr lang="pl-PL" dirty="0" smtClean="0"/>
              <a:t>się </a:t>
            </a:r>
            <a:r>
              <a:rPr lang="pl-PL" dirty="0"/>
              <a:t>w stronę Wilna. 17 września w granice Polski wkroczyła Armia Czerwona.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44" y="2316393"/>
            <a:ext cx="3912096" cy="261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87873"/>
            <a:ext cx="5008636" cy="262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45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186</TotalTime>
  <Words>342</Words>
  <Application>Microsoft Office PowerPoint</Application>
  <PresentationFormat>Pokaz na ekranie (4:3)</PresentationFormat>
  <Paragraphs>44</Paragraphs>
  <Slides>15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Papier</vt:lpstr>
      <vt:lpstr>Major  Henryk Dobrzański „Hubal’’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 Henryk Dobrzański Hubal</dc:title>
  <dc:creator>Artur</dc:creator>
  <cp:lastModifiedBy>Wojtek</cp:lastModifiedBy>
  <cp:revision>20</cp:revision>
  <dcterms:created xsi:type="dcterms:W3CDTF">2016-05-22T12:48:32Z</dcterms:created>
  <dcterms:modified xsi:type="dcterms:W3CDTF">2021-04-29T19:10:31Z</dcterms:modified>
</cp:coreProperties>
</file>