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77" r:id="rId7"/>
    <p:sldId id="279" r:id="rId8"/>
    <p:sldId id="274" r:id="rId9"/>
    <p:sldId id="275" r:id="rId10"/>
    <p:sldId id="281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9" r:id="rId20"/>
    <p:sldId id="270" r:id="rId21"/>
    <p:sldId id="271" r:id="rId22"/>
    <p:sldId id="272" r:id="rId23"/>
    <p:sldId id="273" r:id="rId24"/>
    <p:sldId id="280" r:id="rId25"/>
    <p:sldId id="26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E23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83967-7B00-18FC-2243-2284175FA76E}" v="4" dt="2021-03-29T10:09:50.316"/>
    <p1510:client id="{23F65A77-4D71-2A0E-2F67-D3D4E8B7D748}" v="213" dt="2021-03-31T18:29:36.769"/>
    <p1510:client id="{8014743F-B98A-2E2A-6303-29CFA06DEE71}" v="727" dt="2021-03-29T11:09:26.942"/>
    <p1510:client id="{9EC1F212-5E3C-4932-A9D3-38B83F6754EA}" v="319" dt="2021-03-29T10:03:45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asonic.com/pl/consumer/sluchawki-learn/douszne/najlepsze-rodzaje-muzyki-do-sluchania-w-roznych-sytuacjach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9FFF4084-85D3-4C66-9E52-939BB877B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3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46770" y="5254768"/>
            <a:ext cx="6192948" cy="1511762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Bradley Hand ITC" panose="03070402050302030203" pitchFamily="66" charset="0"/>
                <a:cs typeface="Calibri Light"/>
              </a:rPr>
              <a:t>Jak sobie radzi</a:t>
            </a:r>
            <a:r>
              <a:rPr lang="pl-PL" sz="4400" dirty="0">
                <a:solidFill>
                  <a:srgbClr val="FF0000"/>
                </a:solidFill>
                <a:latin typeface="Bradley Hand ITC" panose="03070402050302030203" pitchFamily="66" charset="0"/>
                <a:cs typeface="Calibri Light"/>
              </a:rPr>
              <a:t>ć</a:t>
            </a:r>
            <a:br>
              <a:rPr lang="pl-PL" sz="4400" b="1" dirty="0">
                <a:solidFill>
                  <a:srgbClr val="FF0000"/>
                </a:solidFill>
                <a:latin typeface="Bradley Hand ITC" panose="03070402050302030203" pitchFamily="66" charset="0"/>
                <a:cs typeface="Calibri Light"/>
              </a:rPr>
            </a:br>
            <a:r>
              <a:rPr lang="pl-PL" sz="4400" b="1" dirty="0">
                <a:solidFill>
                  <a:srgbClr val="FF0000"/>
                </a:solidFill>
                <a:latin typeface="Bradley Hand ITC" panose="03070402050302030203" pitchFamily="66" charset="0"/>
                <a:cs typeface="Calibri Light"/>
              </a:rPr>
              <a:t>z trudnymi emocjami?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9335178">
            <a:off x="59138" y="4029538"/>
            <a:ext cx="891397" cy="3330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stres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1CBCF5B-65AF-4A63-9CB6-474C6AF5BF96}"/>
              </a:ext>
            </a:extLst>
          </p:cNvPr>
          <p:cNvSpPr txBox="1"/>
          <p:nvPr/>
        </p:nvSpPr>
        <p:spPr>
          <a:xfrm rot="2580000">
            <a:off x="11199086" y="4193859"/>
            <a:ext cx="100354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płacz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B202BE1-D423-4945-9689-7FE61DD21803}"/>
              </a:ext>
            </a:extLst>
          </p:cNvPr>
          <p:cNvSpPr txBox="1"/>
          <p:nvPr/>
        </p:nvSpPr>
        <p:spPr>
          <a:xfrm rot="-1560000">
            <a:off x="8046978" y="4479711"/>
            <a:ext cx="2437805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przygnębienie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A2FED2C-531E-437A-9EB8-6BD2E4BE85CA}"/>
              </a:ext>
            </a:extLst>
          </p:cNvPr>
          <p:cNvSpPr txBox="1"/>
          <p:nvPr/>
        </p:nvSpPr>
        <p:spPr>
          <a:xfrm rot="1280674">
            <a:off x="10709780" y="1081289"/>
            <a:ext cx="1169132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strach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DF3A0C-3EC4-4235-8D7F-4061D99AD790}"/>
              </a:ext>
            </a:extLst>
          </p:cNvPr>
          <p:cNvSpPr txBox="1"/>
          <p:nvPr/>
        </p:nvSpPr>
        <p:spPr>
          <a:xfrm rot="19673170">
            <a:off x="9942891" y="3554660"/>
            <a:ext cx="701615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lęk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E35BD73-2CB5-4FEE-8A8D-83772EE8FACE}"/>
              </a:ext>
            </a:extLst>
          </p:cNvPr>
          <p:cNvSpPr txBox="1"/>
          <p:nvPr/>
        </p:nvSpPr>
        <p:spPr>
          <a:xfrm rot="19054695">
            <a:off x="11111334" y="1898002"/>
            <a:ext cx="989163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gniew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51CF771-8EB5-4EAF-85E3-9845A44D73FA}"/>
              </a:ext>
            </a:extLst>
          </p:cNvPr>
          <p:cNvSpPr txBox="1"/>
          <p:nvPr/>
        </p:nvSpPr>
        <p:spPr>
          <a:xfrm rot="662602">
            <a:off x="757251" y="4937049"/>
            <a:ext cx="2399128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</a:rPr>
              <a:t>poczucie winy</a:t>
            </a:r>
            <a:endParaRPr lang="pl-PL" sz="2500" dirty="0">
              <a:latin typeface="Bradley Hand ITC" panose="03070402050302030203" pitchFamily="66" charset="0"/>
              <a:cs typeface="Calibri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E66F42D-B19F-4745-BBD7-209037652FDD}"/>
              </a:ext>
            </a:extLst>
          </p:cNvPr>
          <p:cNvSpPr txBox="1"/>
          <p:nvPr/>
        </p:nvSpPr>
        <p:spPr>
          <a:xfrm rot="2253719">
            <a:off x="86998" y="5302151"/>
            <a:ext cx="1664898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samotność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0C1F01A-DA10-4D69-B3F7-C90F0843DC2D}"/>
              </a:ext>
            </a:extLst>
          </p:cNvPr>
          <p:cNvSpPr txBox="1"/>
          <p:nvPr/>
        </p:nvSpPr>
        <p:spPr>
          <a:xfrm rot="2100000">
            <a:off x="64246" y="821382"/>
            <a:ext cx="94603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</a:rPr>
              <a:t>złość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6B42F2C-B971-4472-9145-E36E301C0C65}"/>
              </a:ext>
            </a:extLst>
          </p:cNvPr>
          <p:cNvSpPr txBox="1"/>
          <p:nvPr/>
        </p:nvSpPr>
        <p:spPr>
          <a:xfrm rot="-960000">
            <a:off x="5500776" y="-104674"/>
            <a:ext cx="119044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>
                <a:latin typeface="Bradley Hand ITC" panose="03070402050302030203" pitchFamily="66" charset="0"/>
              </a:rPr>
              <a:t>smutek</a:t>
            </a:r>
            <a:endParaRPr lang="pl-PL" sz="2500" dirty="0">
              <a:latin typeface="Bradley Hand ITC" panose="03070402050302030203" pitchFamily="66" charset="0"/>
              <a:cs typeface="Calibri"/>
            </a:endParaRP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2F0B1E43-4082-4EB5-B6DB-AAB9697DD403}"/>
              </a:ext>
            </a:extLst>
          </p:cNvPr>
          <p:cNvSpPr txBox="1">
            <a:spLocks/>
          </p:cNvSpPr>
          <p:nvPr/>
        </p:nvSpPr>
        <p:spPr>
          <a:xfrm rot="1065223">
            <a:off x="10389551" y="2998441"/>
            <a:ext cx="1563317" cy="5067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bezsilność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A21F2045-3432-4B53-A5BA-CD024C10BF34}"/>
              </a:ext>
            </a:extLst>
          </p:cNvPr>
          <p:cNvSpPr txBox="1">
            <a:spLocks/>
          </p:cNvSpPr>
          <p:nvPr/>
        </p:nvSpPr>
        <p:spPr>
          <a:xfrm rot="20334208">
            <a:off x="7048" y="2019794"/>
            <a:ext cx="2398790" cy="699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niezrozumienie</a:t>
            </a: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992BA714-1AEF-41E7-AC2C-D136D00AE2D8}"/>
              </a:ext>
            </a:extLst>
          </p:cNvPr>
          <p:cNvSpPr txBox="1">
            <a:spLocks/>
          </p:cNvSpPr>
          <p:nvPr/>
        </p:nvSpPr>
        <p:spPr>
          <a:xfrm rot="20868343">
            <a:off x="10056438" y="228397"/>
            <a:ext cx="1366593" cy="516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rozpacz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1602DF44-BF00-43AF-BB2D-3FBC51BCBF12}"/>
              </a:ext>
            </a:extLst>
          </p:cNvPr>
          <p:cNvSpPr txBox="1">
            <a:spLocks/>
          </p:cNvSpPr>
          <p:nvPr/>
        </p:nvSpPr>
        <p:spPr>
          <a:xfrm rot="1260000">
            <a:off x="-219547" y="3398597"/>
            <a:ext cx="2881394" cy="637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brak cierpliwości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29AA8E34-6CEA-46B3-A0C2-BD78D286F71D}"/>
              </a:ext>
            </a:extLst>
          </p:cNvPr>
          <p:cNvSpPr txBox="1">
            <a:spLocks/>
          </p:cNvSpPr>
          <p:nvPr/>
        </p:nvSpPr>
        <p:spPr>
          <a:xfrm rot="1260000">
            <a:off x="10006124" y="4993631"/>
            <a:ext cx="2027535" cy="522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zawiedzenie</a:t>
            </a:r>
          </a:p>
        </p:txBody>
      </p:sp>
      <p:sp>
        <p:nvSpPr>
          <p:cNvPr id="19" name="Podtytuł 2">
            <a:extLst>
              <a:ext uri="{FF2B5EF4-FFF2-40B4-BE49-F238E27FC236}">
                <a16:creationId xmlns:a16="http://schemas.microsoft.com/office/drawing/2014/main" id="{E3AA18E1-7ECE-4EC7-9C2B-FF63CF3FC4E4}"/>
              </a:ext>
            </a:extLst>
          </p:cNvPr>
          <p:cNvSpPr txBox="1">
            <a:spLocks/>
          </p:cNvSpPr>
          <p:nvPr/>
        </p:nvSpPr>
        <p:spPr>
          <a:xfrm rot="1260000">
            <a:off x="5321257" y="5288169"/>
            <a:ext cx="1549483" cy="528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>
                <a:latin typeface="Bradley Hand ITC" panose="03070402050302030203" pitchFamily="66" charset="0"/>
                <a:cs typeface="Calibri"/>
              </a:rPr>
              <a:t>konflikt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89B30A3-6055-4BE1-8BB3-20790BEC5B2A}"/>
              </a:ext>
            </a:extLst>
          </p:cNvPr>
          <p:cNvSpPr txBox="1"/>
          <p:nvPr/>
        </p:nvSpPr>
        <p:spPr>
          <a:xfrm>
            <a:off x="94891" y="5888966"/>
            <a:ext cx="2743200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100" b="1" dirty="0">
                <a:solidFill>
                  <a:srgbClr val="FF0000"/>
                </a:solidFill>
                <a:latin typeface="Calibri Light"/>
                <a:cs typeface="Calibri Light"/>
              </a:rPr>
              <a:t>Autor:</a:t>
            </a:r>
          </a:p>
          <a:p>
            <a:r>
              <a:rPr lang="pl-PL" sz="2100" b="1" dirty="0">
                <a:solidFill>
                  <a:srgbClr val="FF0000"/>
                </a:solidFill>
                <a:latin typeface="Calibri Light"/>
                <a:cs typeface="Calibri Light"/>
              </a:rPr>
              <a:t>Joanna Rzedzicka </a:t>
            </a:r>
          </a:p>
          <a:p>
            <a:r>
              <a:rPr lang="pl-PL" sz="2100" b="1" dirty="0">
                <a:solidFill>
                  <a:srgbClr val="FF0000"/>
                </a:solidFill>
                <a:latin typeface="Calibri Light"/>
                <a:cs typeface="Calibri Light"/>
              </a:rPr>
              <a:t>klasa 6b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5FE5A9-272B-4DB7-B7D7-77E6B0D2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4549143"/>
            <a:ext cx="4284417" cy="1663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Poczytaj książkę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382212B-CD7F-430E-8335-1BDF6C05F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3" r="-2" b="2062"/>
          <a:stretch/>
        </p:blipFill>
        <p:spPr>
          <a:xfrm>
            <a:off x="1155556" y="637762"/>
            <a:ext cx="9889765" cy="35793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id="{6692C4E2-A441-4804-9F2D-A90C0B9D6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166" y="4503617"/>
            <a:ext cx="12287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2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9946FF-2606-4B1F-A5D3-C6A37A43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686" y="1361246"/>
            <a:ext cx="4818290" cy="2671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6100" dirty="0">
                <a:solidFill>
                  <a:schemeClr val="bg1"/>
                </a:solidFill>
              </a:rPr>
              <a:t>Zacznij uprawiać swój ulubiony sport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E6C2306-EA8F-4DCA-9D00-90DA23DE1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" r="1" b="1"/>
          <a:stretch/>
        </p:blipFill>
        <p:spPr>
          <a:xfrm>
            <a:off x="827088" y="1498600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DCE02A-CC9D-455C-B378-60634117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</a:rPr>
              <a:t>Spędź czas z rodziną</a:t>
            </a:r>
          </a:p>
        </p:txBody>
      </p:sp>
      <p:pic>
        <p:nvPicPr>
          <p:cNvPr id="3" name="Obraz 3" descr="Obraz zawierający tekst, sylwetka&#10;&#10;Opis wygenerowany automatycznie">
            <a:extLst>
              <a:ext uri="{FF2B5EF4-FFF2-40B4-BE49-F238E27FC236}">
                <a16:creationId xmlns:a16="http://schemas.microsoft.com/office/drawing/2014/main" id="{00F5F661-19FC-4D29-9E7D-A7C901107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9" b="1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870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Wirujący talerz obrotowy gramofonu z efektem bokeh">
            <a:extLst>
              <a:ext uri="{FF2B5EF4-FFF2-40B4-BE49-F238E27FC236}">
                <a16:creationId xmlns:a16="http://schemas.microsoft.com/office/drawing/2014/main" id="{B63B0765-46E7-45EA-8318-18A55884D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570" r="-2" b="903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8AF5AC-61DA-4193-9AF6-2E07F2FC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1631853"/>
            <a:ext cx="9144000" cy="15469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dirty="0">
                <a:solidFill>
                  <a:srgbClr val="FFFFFF"/>
                </a:solidFill>
                <a:hlinkClick r:id="rId3"/>
              </a:rPr>
              <a:t>Posłuchaj muzyki</a:t>
            </a:r>
            <a:endParaRPr lang="pl-PL" sz="600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2972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kot, wewnątrz, ssak, brązowy&#10;&#10;Opis wygenerowany automatycznie">
            <a:extLst>
              <a:ext uri="{FF2B5EF4-FFF2-40B4-BE49-F238E27FC236}">
                <a16:creationId xmlns:a16="http://schemas.microsoft.com/office/drawing/2014/main" id="{DBA18CA0-4945-4B85-8EC1-6AE1548DE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701" b="165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554134C-ED89-44F8-A047-3CD8D9BE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dirty="0">
                <a:solidFill>
                  <a:srgbClr val="FFFFFF"/>
                </a:solidFill>
              </a:rPr>
              <a:t>Pobaw się ze swoim pupilem</a:t>
            </a:r>
          </a:p>
        </p:txBody>
      </p:sp>
    </p:spTree>
    <p:extLst>
      <p:ext uri="{BB962C8B-B14F-4D97-AF65-F5344CB8AC3E}">
        <p14:creationId xmlns:p14="http://schemas.microsoft.com/office/powerpoint/2010/main" val="3017856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żywność, talerz, naczynie&#10;&#10;Opis wygenerowany automatycznie">
            <a:extLst>
              <a:ext uri="{FF2B5EF4-FFF2-40B4-BE49-F238E27FC236}">
                <a16:creationId xmlns:a16="http://schemas.microsoft.com/office/drawing/2014/main" id="{6F30A967-8A02-4624-B226-89AE89BCE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0" r="13615" b="15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5755ED-0E6A-41A6-A349-1EEA975E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76" y="2311080"/>
            <a:ext cx="7512468" cy="13425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6000" dirty="0"/>
              <a:t>Spełniaj</a:t>
            </a:r>
            <a:br>
              <a:rPr lang="pl-PL" sz="6000" dirty="0"/>
            </a:br>
            <a:r>
              <a:rPr lang="pl-PL" sz="6000" dirty="0"/>
              <a:t>swoje hobby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id="{D0D83541-301C-43E4-AD3D-DF734C7F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8" y="449472"/>
            <a:ext cx="1130958" cy="6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6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Miska popcornu i pilot">
            <a:extLst>
              <a:ext uri="{FF2B5EF4-FFF2-40B4-BE49-F238E27FC236}">
                <a16:creationId xmlns:a16="http://schemas.microsoft.com/office/drawing/2014/main" id="{54E37B15-CA76-4690-868B-4190E0549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0" b="20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DB46CE-57A9-4FEE-A712-7D057AAF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Obejrzyj swój ulubiony film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7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42B147DD-C991-4300-8335-86CDBC9A6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378" b="145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B04A00-6DE7-4A64-9750-8713D436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dirty="0">
                <a:solidFill>
                  <a:srgbClr val="FFFFFF"/>
                </a:solidFill>
              </a:rPr>
              <a:t>Spędź miło czas w SPA</a:t>
            </a:r>
          </a:p>
        </p:txBody>
      </p:sp>
    </p:spTree>
    <p:extLst>
      <p:ext uri="{BB962C8B-B14F-4D97-AF65-F5344CB8AC3E}">
        <p14:creationId xmlns:p14="http://schemas.microsoft.com/office/powerpoint/2010/main" val="3235122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75B40-BF8A-4F82-8E7F-A3990DF2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28" y="5799405"/>
            <a:ext cx="10911840" cy="640081"/>
          </a:xfrm>
        </p:spPr>
        <p:txBody>
          <a:bodyPr>
            <a:noAutofit/>
          </a:bodyPr>
          <a:lstStyle/>
          <a:p>
            <a:pPr algn="ctr"/>
            <a:r>
              <a:rPr lang="pl-PL" sz="5400" dirty="0">
                <a:cs typeface="Calibri Light"/>
              </a:rPr>
              <a:t>Zacznij realizować swoje marzenia</a:t>
            </a:r>
            <a:endParaRPr lang="pl-PL" sz="5400" dirty="0"/>
          </a:p>
        </p:txBody>
      </p:sp>
      <p:pic>
        <p:nvPicPr>
          <p:cNvPr id="3" name="Obraz 3" descr="Obraz zawierający drzewo, zewnętrzne, osoba, trawa&#10;&#10;Opis wygenerowany automatycznie">
            <a:extLst>
              <a:ext uri="{FF2B5EF4-FFF2-40B4-BE49-F238E27FC236}">
                <a16:creationId xmlns:a16="http://schemas.microsoft.com/office/drawing/2014/main" id="{0D519D31-67C1-47C3-AF83-6EE1ADBF2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93" r="1" b="9403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63535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alerz, żywność, deser, owoce&#10;&#10;Opis wygenerowany automatycznie">
            <a:extLst>
              <a:ext uri="{FF2B5EF4-FFF2-40B4-BE49-F238E27FC236}">
                <a16:creationId xmlns:a16="http://schemas.microsoft.com/office/drawing/2014/main" id="{9AC4A8B4-744A-43F5-B274-601F791DC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5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684901-59CE-4260-9062-7DAFD431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081776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dirty="0"/>
              <a:t>Zjedz coś słodkiego :)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83385AFF-ED1A-4213-8551-D73336D5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21" y="458817"/>
            <a:ext cx="10477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74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18097EB5-48E6-4CF9-B365-1B9172A22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38100" cy="68580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6439A4E-0617-4772-932B-DADDFFA685A3}"/>
              </a:ext>
            </a:extLst>
          </p:cNvPr>
          <p:cNvSpPr txBox="1"/>
          <p:nvPr/>
        </p:nvSpPr>
        <p:spPr>
          <a:xfrm>
            <a:off x="8426548" y="5062082"/>
            <a:ext cx="37654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0" dirty="0">
                <a:solidFill>
                  <a:schemeClr val="bg1"/>
                </a:solidFill>
                <a:effectLst/>
              </a:rPr>
              <a:t>Możemy poddać się im lub przejąć kontrolę nad sobą, bez względu na nasz stan emocjonalny.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DF36CF-210C-4B06-B4F5-A121076AD9EE}"/>
              </a:ext>
            </a:extLst>
          </p:cNvPr>
          <p:cNvSpPr txBox="1"/>
          <p:nvPr/>
        </p:nvSpPr>
        <p:spPr>
          <a:xfrm>
            <a:off x="7437120" y="269854"/>
            <a:ext cx="4754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Każdy z nas traci czasami cierpliwość</a:t>
            </a:r>
          </a:p>
          <a:p>
            <a:r>
              <a:rPr lang="pl-PL" sz="2400" dirty="0">
                <a:solidFill>
                  <a:schemeClr val="bg1"/>
                </a:solidFill>
              </a:rPr>
              <a:t>lub postępuje nierozsądnie.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AE06321-14E0-4EEE-8029-AD17EB9862F7}"/>
              </a:ext>
            </a:extLst>
          </p:cNvPr>
          <p:cNvSpPr txBox="1"/>
          <p:nvPr/>
        </p:nvSpPr>
        <p:spPr>
          <a:xfrm>
            <a:off x="188155" y="269855"/>
            <a:ext cx="3638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Trudne emocje są częścią</a:t>
            </a:r>
          </a:p>
          <a:p>
            <a:r>
              <a:rPr lang="pl-PL" sz="2400" dirty="0">
                <a:solidFill>
                  <a:schemeClr val="bg1"/>
                </a:solidFill>
              </a:rPr>
              <a:t>naszego życia. </a:t>
            </a:r>
            <a:endParaRPr lang="pl-PL" sz="24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13F83DA-F050-4714-BDAF-9E574038496F}"/>
              </a:ext>
            </a:extLst>
          </p:cNvPr>
          <p:cNvSpPr txBox="1"/>
          <p:nvPr/>
        </p:nvSpPr>
        <p:spPr>
          <a:xfrm>
            <a:off x="188155" y="5062082"/>
            <a:ext cx="4229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0" dirty="0">
                <a:solidFill>
                  <a:schemeClr val="bg1"/>
                </a:solidFill>
                <a:effectLst/>
              </a:rPr>
              <a:t>Problem pojawia się w sytuacji, w której </a:t>
            </a:r>
            <a:r>
              <a:rPr lang="pl-PL" sz="2400" dirty="0">
                <a:solidFill>
                  <a:schemeClr val="bg1"/>
                </a:solidFill>
              </a:rPr>
              <a:t>przestajemy radzić sobie </a:t>
            </a:r>
            <a:r>
              <a:rPr lang="pl-PL" sz="2400" i="0" dirty="0">
                <a:solidFill>
                  <a:schemeClr val="bg1"/>
                </a:solidFill>
                <a:effectLst/>
              </a:rPr>
              <a:t>z naszymi emocjami. 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087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7AE5833-9455-4C83-A7FA-66F8D7AC9109}"/>
              </a:ext>
            </a:extLst>
          </p:cNvPr>
          <p:cNvSpPr txBox="1"/>
          <p:nvPr/>
        </p:nvSpPr>
        <p:spPr>
          <a:xfrm>
            <a:off x="9086424" y="551695"/>
            <a:ext cx="30633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/>
              <a:t>smutek każe nam odpocząć i zregenerować siły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/>
              <a:t>złość motywuje do aktywnego działania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/>
              <a:t>strach chroni przed groźnymi sytuacjami</a:t>
            </a:r>
            <a:br>
              <a:rPr lang="pl-PL" sz="2000" dirty="0"/>
            </a:br>
            <a:r>
              <a:rPr lang="pl-PL" sz="2000" dirty="0"/>
              <a:t>i pomaga ich unikać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/>
              <a:t>wstręt ratuje np. przed zjedzeniem zepsutej żywności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/>
              <a:t>zaskoczenie każe nam się zatrzymać i zastanowić jak zareagować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EE574D0B-BB4F-4C32-A0FF-F7F22692E8D1}"/>
              </a:ext>
            </a:extLst>
          </p:cNvPr>
          <p:cNvGrpSpPr/>
          <p:nvPr/>
        </p:nvGrpSpPr>
        <p:grpSpPr>
          <a:xfrm>
            <a:off x="0" y="-8397"/>
            <a:ext cx="9129932" cy="6866396"/>
            <a:chOff x="0" y="-8397"/>
            <a:chExt cx="9129932" cy="6866396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601230C3-17CC-48F4-83CC-AADC53F17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4" y="551694"/>
              <a:ext cx="9127004" cy="6306305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2658E2D7-165B-4D84-91E0-E3C7816B5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8397"/>
              <a:ext cx="9129932" cy="560089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5684901-59CE-4260-9062-7DAFD431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5" y="611015"/>
            <a:ext cx="6780628" cy="4994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3600" dirty="0"/>
              <a:t>Pamiętaj!  Każda z trudnych emocji</a:t>
            </a:r>
            <a:br>
              <a:rPr lang="pl-PL" sz="3600" dirty="0"/>
            </a:br>
            <a:r>
              <a:rPr lang="pl-PL" sz="3600" dirty="0"/>
              <a:t>jest w jakimś sensie pozytywna!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3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72F5812-66B7-4B01-9BF4-74F63503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580" y="85618"/>
            <a:ext cx="6657500" cy="668676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F3F4AD4-2BE1-4A4B-8607-B78F5DB6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4" y="2497015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781C3-8470-4A4A-AA6A-E02C39EB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27" y="2865437"/>
            <a:ext cx="2319068" cy="836733"/>
          </a:xfrm>
        </p:spPr>
        <p:txBody>
          <a:bodyPr>
            <a:noAutofit/>
          </a:bodyPr>
          <a:lstStyle/>
          <a:p>
            <a:r>
              <a:rPr lang="pl-PL" sz="5400" dirty="0">
                <a:cs typeface="Calibri Light"/>
              </a:rPr>
              <a:t>Koniec</a:t>
            </a:r>
          </a:p>
        </p:txBody>
      </p:sp>
      <p:pic>
        <p:nvPicPr>
          <p:cNvPr id="19" name="Obraz 19" descr="Uśmiechnięty p. Feels">
            <a:extLst>
              <a:ext uri="{FF2B5EF4-FFF2-40B4-BE49-F238E27FC236}">
                <a16:creationId xmlns:a16="http://schemas.microsoft.com/office/drawing/2014/main" id="{AE8F6DF0-16B4-4AB1-AE23-233E0846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306" y="3423249"/>
            <a:ext cx="2743200" cy="2743200"/>
          </a:xfrm>
          <a:prstGeom prst="rect">
            <a:avLst/>
          </a:prstGeom>
        </p:spPr>
      </p:pic>
      <p:pic>
        <p:nvPicPr>
          <p:cNvPr id="20" name="Obraz 20" descr="Podstępny p. Feels">
            <a:extLst>
              <a:ext uri="{FF2B5EF4-FFF2-40B4-BE49-F238E27FC236}">
                <a16:creationId xmlns:a16="http://schemas.microsoft.com/office/drawing/2014/main" id="{FBF4DB61-4167-4996-9689-7952194D0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948" y="4314646"/>
            <a:ext cx="2743200" cy="2743200"/>
          </a:xfrm>
          <a:prstGeom prst="rect">
            <a:avLst/>
          </a:prstGeom>
        </p:spPr>
      </p:pic>
      <p:pic>
        <p:nvPicPr>
          <p:cNvPr id="21" name="Obraz 21" descr="Zaskoczony p. Feels">
            <a:extLst>
              <a:ext uri="{FF2B5EF4-FFF2-40B4-BE49-F238E27FC236}">
                <a16:creationId xmlns:a16="http://schemas.microsoft.com/office/drawing/2014/main" id="{0F06CFB0-8773-4287-9DFE-45E45D431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910" y="4199626"/>
            <a:ext cx="2743200" cy="2743200"/>
          </a:xfrm>
          <a:prstGeom prst="rect">
            <a:avLst/>
          </a:prstGeom>
        </p:spPr>
      </p:pic>
      <p:pic>
        <p:nvPicPr>
          <p:cNvPr id="22" name="Obraz 22" descr="Szeroki uśmiech p. Feels">
            <a:extLst>
              <a:ext uri="{FF2B5EF4-FFF2-40B4-BE49-F238E27FC236}">
                <a16:creationId xmlns:a16="http://schemas.microsoft.com/office/drawing/2014/main" id="{4E45250A-3918-47EE-9A2E-1B6E53DFC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664" y="-271732"/>
            <a:ext cx="2743200" cy="2743200"/>
          </a:xfrm>
          <a:prstGeom prst="rect">
            <a:avLst/>
          </a:prstGeom>
        </p:spPr>
      </p:pic>
      <p:pic>
        <p:nvPicPr>
          <p:cNvPr id="23" name="Obraz 23" descr="Szalony p. Feels">
            <a:extLst>
              <a:ext uri="{FF2B5EF4-FFF2-40B4-BE49-F238E27FC236}">
                <a16:creationId xmlns:a16="http://schemas.microsoft.com/office/drawing/2014/main" id="{AA6BEEED-2BE2-449A-BB3A-8ACF2F591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532" y="-616788"/>
            <a:ext cx="2743200" cy="2743200"/>
          </a:xfrm>
          <a:prstGeom prst="rect">
            <a:avLst/>
          </a:prstGeom>
        </p:spPr>
      </p:pic>
      <p:pic>
        <p:nvPicPr>
          <p:cNvPr id="25" name="Obraz 25" descr="Anioł p. Feels">
            <a:extLst>
              <a:ext uri="{FF2B5EF4-FFF2-40B4-BE49-F238E27FC236}">
                <a16:creationId xmlns:a16="http://schemas.microsoft.com/office/drawing/2014/main" id="{130DC5AD-3DFE-441A-B330-43B576DD1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703" y="1453551"/>
            <a:ext cx="2743200" cy="2743200"/>
          </a:xfrm>
          <a:prstGeom prst="rect">
            <a:avLst/>
          </a:prstGeom>
        </p:spPr>
      </p:pic>
      <p:pic>
        <p:nvPicPr>
          <p:cNvPr id="26" name="Obraz 26" descr="Walczący p. Feels">
            <a:extLst>
              <a:ext uri="{FF2B5EF4-FFF2-40B4-BE49-F238E27FC236}">
                <a16:creationId xmlns:a16="http://schemas.microsoft.com/office/drawing/2014/main" id="{8B397AA4-84D8-4C94-8E6C-BB3D52DAE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0166" y="3193211"/>
            <a:ext cx="2743200" cy="2743200"/>
          </a:xfrm>
          <a:prstGeom prst="rect">
            <a:avLst/>
          </a:prstGeom>
        </p:spPr>
      </p:pic>
      <p:pic>
        <p:nvPicPr>
          <p:cNvPr id="27" name="Obraz 27" descr="Zażenowany p. Feels">
            <a:extLst>
              <a:ext uri="{FF2B5EF4-FFF2-40B4-BE49-F238E27FC236}">
                <a16:creationId xmlns:a16="http://schemas.microsoft.com/office/drawing/2014/main" id="{195CBB08-A31C-4AC1-B91E-8C58E4F7B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0166" y="-214222"/>
            <a:ext cx="2743200" cy="2743200"/>
          </a:xfrm>
          <a:prstGeom prst="rect">
            <a:avLst/>
          </a:prstGeom>
        </p:spPr>
      </p:pic>
      <p:pic>
        <p:nvPicPr>
          <p:cNvPr id="28" name="Obraz 28" descr="Płacz p. Feels">
            <a:extLst>
              <a:ext uri="{FF2B5EF4-FFF2-40B4-BE49-F238E27FC236}">
                <a16:creationId xmlns:a16="http://schemas.microsoft.com/office/drawing/2014/main" id="{191D8A0E-B188-494B-83F0-D8205244BA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5419" y="1166004"/>
            <a:ext cx="2743200" cy="2743200"/>
          </a:xfrm>
          <a:prstGeom prst="rect">
            <a:avLst/>
          </a:prstGeom>
        </p:spPr>
      </p:pic>
      <p:pic>
        <p:nvPicPr>
          <p:cNvPr id="29" name="Obraz 29" descr="Smutny p. Feels">
            <a:extLst>
              <a:ext uri="{FF2B5EF4-FFF2-40B4-BE49-F238E27FC236}">
                <a16:creationId xmlns:a16="http://schemas.microsoft.com/office/drawing/2014/main" id="{D483E03F-86E5-4E0F-873A-9FADE838FC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5230" y="2330570"/>
            <a:ext cx="2743200" cy="2743200"/>
          </a:xfrm>
          <a:prstGeom prst="rect">
            <a:avLst/>
          </a:prstGeom>
        </p:spPr>
      </p:pic>
      <p:pic>
        <p:nvPicPr>
          <p:cNvPr id="30" name="Obraz 30" descr="Spokojnie p. Feels">
            <a:extLst>
              <a:ext uri="{FF2B5EF4-FFF2-40B4-BE49-F238E27FC236}">
                <a16:creationId xmlns:a16="http://schemas.microsoft.com/office/drawing/2014/main" id="{38268257-8008-48F0-8F83-EEEFDECAD7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8815" y="-61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3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6C358152-A005-455F-B22E-8E5559A1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id="{5463594A-D3DB-4992-9D2F-E3384A6D5C82}"/>
              </a:ext>
            </a:extLst>
          </p:cNvPr>
          <p:cNvGrpSpPr/>
          <p:nvPr/>
        </p:nvGrpSpPr>
        <p:grpSpPr>
          <a:xfrm>
            <a:off x="-3" y="0"/>
            <a:ext cx="8676789" cy="6858000"/>
            <a:chOff x="1674053" y="0"/>
            <a:chExt cx="8676789" cy="6858000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1381968-843D-49DD-8FB0-61F4FDC6E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053" y="0"/>
              <a:ext cx="8676788" cy="6858000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89AA75E-D61D-4DCB-9F21-55DAB2B1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4055" y="3530991"/>
              <a:ext cx="8676787" cy="512160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C1C6CB1-3F98-4384-B0F8-DE7526377FDF}"/>
              </a:ext>
            </a:extLst>
          </p:cNvPr>
          <p:cNvSpPr txBox="1"/>
          <p:nvPr/>
        </p:nvSpPr>
        <p:spPr>
          <a:xfrm>
            <a:off x="2046848" y="3374536"/>
            <a:ext cx="476191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NIE MA „ZŁYCH” EMOCJI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C3041D9E-DC75-4768-819A-93CF6F4B6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964" y="2518549"/>
            <a:ext cx="3223290" cy="767528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32D277D-F120-4CB0-B847-D6FC6336403C}"/>
              </a:ext>
            </a:extLst>
          </p:cNvPr>
          <p:cNvSpPr txBox="1"/>
          <p:nvPr/>
        </p:nvSpPr>
        <p:spPr>
          <a:xfrm>
            <a:off x="2970308" y="2530087"/>
            <a:ext cx="32144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ZAPAMIĘTAJ !!!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C1CE2C4-9109-43B6-85C3-467CD61E1589}"/>
              </a:ext>
            </a:extLst>
          </p:cNvPr>
          <p:cNvSpPr txBox="1"/>
          <p:nvPr/>
        </p:nvSpPr>
        <p:spPr>
          <a:xfrm>
            <a:off x="8820123" y="574883"/>
            <a:ext cx="32285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Problemem nie są same emocje, które czujesz,</a:t>
            </a:r>
            <a:br>
              <a:rPr lang="pl-PL" sz="2400" dirty="0"/>
            </a:br>
            <a:r>
              <a:rPr lang="pl-PL" sz="2400" dirty="0"/>
              <a:t>a to kiedy je czujesz i co z nimi robisz.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AB91DA3-569B-48B1-B151-320086C4D850}"/>
              </a:ext>
            </a:extLst>
          </p:cNvPr>
          <p:cNvSpPr txBox="1"/>
          <p:nvPr/>
        </p:nvSpPr>
        <p:spPr>
          <a:xfrm>
            <a:off x="8765218" y="2930196"/>
            <a:ext cx="342678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200" dirty="0"/>
              <a:t>Dobrze jest czuć strach, który powstrzymuje nas przed chodzeniem bez zabezpieczenia po krawędzi dachu. Źle jest go czuć, kiedy występujemy przed grupą.</a:t>
            </a:r>
          </a:p>
        </p:txBody>
      </p:sp>
    </p:spTree>
    <p:extLst>
      <p:ext uri="{BB962C8B-B14F-4D97-AF65-F5344CB8AC3E}">
        <p14:creationId xmlns:p14="http://schemas.microsoft.com/office/powerpoint/2010/main" val="12583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C66C274-4265-4CCF-8A52-B42DBD87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7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2357FCD9-DF6A-4870-8264-DFA8C4DF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3106"/>
            <a:ext cx="9228406" cy="463489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3A54964-2FDC-4493-978B-EB16456AA9D0}"/>
              </a:ext>
            </a:extLst>
          </p:cNvPr>
          <p:cNvSpPr txBox="1"/>
          <p:nvPr/>
        </p:nvSpPr>
        <p:spPr>
          <a:xfrm>
            <a:off x="8042029" y="3726663"/>
            <a:ext cx="425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podziel sytuację problemową na etapy i stopniowo je rozwiązuj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3C41049-AD6D-40DA-BF5C-B233A84610A8}"/>
              </a:ext>
            </a:extLst>
          </p:cNvPr>
          <p:cNvSpPr txBox="1"/>
          <p:nvPr/>
        </p:nvSpPr>
        <p:spPr>
          <a:xfrm>
            <a:off x="216876" y="104675"/>
            <a:ext cx="11932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/>
              <a:t>OTO KILKA SPOSOBÓW RADZENIA SOBIE Z NEGATYWNYMI EMOCJAMI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0CA30F3-2B81-4568-82A9-D507F6FF1DA0}"/>
              </a:ext>
            </a:extLst>
          </p:cNvPr>
          <p:cNvSpPr txBox="1"/>
          <p:nvPr/>
        </p:nvSpPr>
        <p:spPr>
          <a:xfrm>
            <a:off x="488851" y="1006149"/>
            <a:ext cx="7374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poszukaj nowych informacji, które pozwolą Ci inaczej spojrzeć na negatywne zdarzenie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A04A316-9B18-4DEE-BD68-CEAD76432D86}"/>
              </a:ext>
            </a:extLst>
          </p:cNvPr>
          <p:cNvSpPr txBox="1"/>
          <p:nvPr/>
        </p:nvSpPr>
        <p:spPr>
          <a:xfrm>
            <a:off x="4968239" y="2128838"/>
            <a:ext cx="6147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zmień sposób postępowania, który dotychczas okazał się nieskuteczny</a:t>
            </a:r>
          </a:p>
        </p:txBody>
      </p:sp>
    </p:spTree>
    <p:extLst>
      <p:ext uri="{BB962C8B-B14F-4D97-AF65-F5344CB8AC3E}">
        <p14:creationId xmlns:p14="http://schemas.microsoft.com/office/powerpoint/2010/main" val="32150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AC214F1-AE12-4A20-9CF5-967CE494DFA7}"/>
              </a:ext>
            </a:extLst>
          </p:cNvPr>
          <p:cNvSpPr txBox="1"/>
          <p:nvPr/>
        </p:nvSpPr>
        <p:spPr>
          <a:xfrm>
            <a:off x="5229663" y="579015"/>
            <a:ext cx="60983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odłóż na jakiś czas myślenie o problemie, abyś mógł znaleźć inne rozwiązanie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nie bój się rozmawiać na temat przeżywanych uczuć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przypomnij sobie swoje sukcesy, aby wzmocnić poczucie własnej wartości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rozwijaj poczucie humoru i dystansu do siebie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spróbuj zmniejszyć znaczenie problemu - zadaj sobie pytanie, jak będzie on wyglądał za rok czy 5 lat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0DFA89-CA15-4704-8FAD-9A397B6F4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33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3089E10F-4409-476B-AADB-521CAA13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00" y="1678"/>
            <a:ext cx="9807600" cy="6856322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E78D182-317B-4A57-AD64-D2A7AC1B2026}"/>
              </a:ext>
            </a:extLst>
          </p:cNvPr>
          <p:cNvSpPr txBox="1"/>
          <p:nvPr/>
        </p:nvSpPr>
        <p:spPr>
          <a:xfrm>
            <a:off x="207498" y="352792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FFFF00"/>
                </a:solidFill>
              </a:rPr>
              <a:t>albo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>
                <a:solidFill>
                  <a:srgbClr val="FB9E23"/>
                </a:solidFill>
              </a:rPr>
              <a:t>zrób</a:t>
            </a:r>
            <a:r>
              <a:rPr lang="pl-PL" sz="2400" dirty="0">
                <a:solidFill>
                  <a:srgbClr val="FF0000"/>
                </a:solidFill>
              </a:rPr>
              <a:t> coś, </a:t>
            </a:r>
            <a:r>
              <a:rPr lang="pl-PL" sz="2400" dirty="0">
                <a:solidFill>
                  <a:srgbClr val="FF66CC"/>
                </a:solidFill>
              </a:rPr>
              <a:t>co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>
                <a:solidFill>
                  <a:srgbClr val="CC0099"/>
                </a:solidFill>
              </a:rPr>
              <a:t>sprawia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>
                <a:solidFill>
                  <a:srgbClr val="002060"/>
                </a:solidFill>
              </a:rPr>
              <a:t>Ci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>
                <a:solidFill>
                  <a:srgbClr val="00B0F0"/>
                </a:solidFill>
              </a:rPr>
              <a:t>przyjemność</a:t>
            </a:r>
            <a:r>
              <a:rPr lang="pl-PL" sz="2400" dirty="0">
                <a:solidFill>
                  <a:srgbClr val="FF0000"/>
                </a:solidFill>
              </a:rPr>
              <a:t>  </a:t>
            </a:r>
            <a:r>
              <a:rPr lang="pl-PL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52D8FFA-6289-41A2-A406-62717A98366A}"/>
              </a:ext>
            </a:extLst>
          </p:cNvPr>
          <p:cNvSpPr txBox="1"/>
          <p:nvPr/>
        </p:nvSpPr>
        <p:spPr>
          <a:xfrm>
            <a:off x="3256670" y="767082"/>
            <a:ext cx="8275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2400" b="0" i="0" dirty="0">
                <a:solidFill>
                  <a:srgbClr val="333333"/>
                </a:solidFill>
                <a:effectLst/>
              </a:rPr>
              <a:t>poszukaj wsparcia u rodziny, przyjaciół czy współpracowników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7A02055-E278-40D8-936F-087CED39E252}"/>
              </a:ext>
            </a:extLst>
          </p:cNvPr>
          <p:cNvSpPr txBox="1"/>
          <p:nvPr/>
        </p:nvSpPr>
        <p:spPr>
          <a:xfrm>
            <a:off x="1983545" y="1962835"/>
            <a:ext cx="6457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2400" b="0" i="0" dirty="0">
                <a:solidFill>
                  <a:srgbClr val="333333"/>
                </a:solidFill>
                <a:effectLst/>
              </a:rPr>
              <a:t>poszukaj pomocy u specjalistów np. terapeutów, psychologów, prawników lub lekarzy</a:t>
            </a:r>
            <a:endParaRPr lang="pl-PL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rawa, drzewo, las, roślina&#10;&#10;Opis wygenerowany automatycznie">
            <a:extLst>
              <a:ext uri="{FF2B5EF4-FFF2-40B4-BE49-F238E27FC236}">
                <a16:creationId xmlns:a16="http://schemas.microsoft.com/office/drawing/2014/main" id="{34E4DC9E-9914-4D87-AD62-5BE5B6CD2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20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5D7063-2030-4C81-BC8E-4C963CD3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dirty="0"/>
              <a:t>Pójdź na łono natury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EE98D2F-946B-4384-8553-0950D651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139545"/>
            <a:ext cx="2743200" cy="17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1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zewnętrzne, niebo, osoba&#10;&#10;Opis wygenerowany automatycznie">
            <a:extLst>
              <a:ext uri="{FF2B5EF4-FFF2-40B4-BE49-F238E27FC236}">
                <a16:creationId xmlns:a16="http://schemas.microsoft.com/office/drawing/2014/main" id="{B4EE741A-AE92-47CF-B987-80E74A41E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04" b="5165"/>
          <a:stretch/>
        </p:blipFill>
        <p:spPr>
          <a:xfrm>
            <a:off x="-46179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65B5E6-780E-4701-AD4B-6AC4F8D0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b="1" dirty="0">
                <a:solidFill>
                  <a:srgbClr val="FFFFFF"/>
                </a:solidFill>
              </a:rPr>
              <a:t>Spotkaj się z przyjaciółmi</a:t>
            </a:r>
            <a:endParaRPr lang="pl-PL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97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b38428f5-17bb-4f95-8179-d222fb2e64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466431DD2F334D91C8F2376C7A7AD5" ma:contentTypeVersion="11" ma:contentTypeDescription="Utwórz nowy dokument." ma:contentTypeScope="" ma:versionID="bd8b4377269b38be7421baddf8856962">
  <xsd:schema xmlns:xsd="http://www.w3.org/2001/XMLSchema" xmlns:xs="http://www.w3.org/2001/XMLSchema" xmlns:p="http://schemas.microsoft.com/office/2006/metadata/properties" xmlns:ns2="b38428f5-17bb-4f95-8179-d222fb2e6409" targetNamespace="http://schemas.microsoft.com/office/2006/metadata/properties" ma:root="true" ma:fieldsID="170446dd9ec636c9212dd7617256583a" ns2:_="">
    <xsd:import namespace="b38428f5-17bb-4f95-8179-d222fb2e640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428f5-17bb-4f95-8179-d222fb2e640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B9A9CF-F6E1-444E-BB4E-DA9F69918BFE}">
  <ds:schemaRefs>
    <ds:schemaRef ds:uri="http://schemas.microsoft.com/office/2006/metadata/properties"/>
    <ds:schemaRef ds:uri="http://schemas.microsoft.com/office/infopath/2007/PartnerControls"/>
    <ds:schemaRef ds:uri="b38428f5-17bb-4f95-8179-d222fb2e6409"/>
  </ds:schemaRefs>
</ds:datastoreItem>
</file>

<file path=customXml/itemProps2.xml><?xml version="1.0" encoding="utf-8"?>
<ds:datastoreItem xmlns:ds="http://schemas.openxmlformats.org/officeDocument/2006/customXml" ds:itemID="{F0AB6697-0EE9-4816-84CA-5AB930B688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40283C-5D6B-4216-BBC8-0B22EA601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8428f5-17bb-4f95-8179-d222fb2e6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360</Words>
  <Application>Microsoft Office PowerPoint</Application>
  <PresentationFormat>Panoramiczny</PresentationFormat>
  <Paragraphs>69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Jak sobie radzić z trudnymi emocjami?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Pójdź na łono natury</vt:lpstr>
      <vt:lpstr>Spotkaj się z przyjaciółmi</vt:lpstr>
      <vt:lpstr>Poczytaj książkę</vt:lpstr>
      <vt:lpstr>Zacznij uprawiać swój ulubiony sport</vt:lpstr>
      <vt:lpstr>Spędź czas z rodziną</vt:lpstr>
      <vt:lpstr>Posłuchaj muzyki</vt:lpstr>
      <vt:lpstr>Pobaw się ze swoim pupilem</vt:lpstr>
      <vt:lpstr>Spełniaj swoje hobby</vt:lpstr>
      <vt:lpstr>Obejrzyj swój ulubiony film</vt:lpstr>
      <vt:lpstr>Spędź miło czas w SPA</vt:lpstr>
      <vt:lpstr>Zacznij realizować swoje marzenia</vt:lpstr>
      <vt:lpstr>Zjedz coś słodkiego :)</vt:lpstr>
      <vt:lpstr>Pamiętaj!  Każda z trudnych emocji jest w jakimś sensie pozytywna! </vt:lpstr>
      <vt:lpstr>Prezentacja programu PowerPoint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Asia</cp:lastModifiedBy>
  <cp:revision>271</cp:revision>
  <dcterms:created xsi:type="dcterms:W3CDTF">2021-03-29T09:49:40Z</dcterms:created>
  <dcterms:modified xsi:type="dcterms:W3CDTF">2021-04-25T10:24:50Z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0x010100CB466431DD2F334D91C8F2376C7A7AD5</vt:lpwstr>
  </property>
</Properties>
</file>