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8" r:id="rId9"/>
    <p:sldId id="270" r:id="rId10"/>
    <p:sldId id="288" r:id="rId11"/>
    <p:sldId id="290" r:id="rId12"/>
    <p:sldId id="292" r:id="rId13"/>
    <p:sldId id="291" r:id="rId14"/>
    <p:sldId id="28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681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5602FA-FE72-46A8-A48E-C526BD30226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D768D8-5B0A-417A-8702-2F89F5B3EA8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pl/resource/480076/polski/&#347;rodki-artystyczne" TargetMode="External"/><Relationship Id="rId2" Type="http://schemas.openxmlformats.org/officeDocument/2006/relationships/hyperlink" Target="https://wordwall.net/pl/resource/337540/chmury-&#347;rodki-stylistycz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pl/resource/325168/&#347;rodki-stylistyczn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/>
              <a:t>Środki stylistyczne</a:t>
            </a:r>
            <a:endParaRPr lang="pl-PL" sz="4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Powtórzenie wiadomości – klasa V</a:t>
            </a:r>
            <a:endParaRPr lang="pl-P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 retoryczne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 smtClean="0"/>
              <a:t>pytanie pozorne, na które nie oczekuje się odpowiedzi lub odpowiedź na nie jest oczywista. Ma za zadanie zwrócić uwagę czytelnika i skłonić go do refleksji.</a:t>
            </a:r>
          </a:p>
          <a:p>
            <a:pPr lvl="0"/>
            <a:endParaRPr lang="pl-PL" dirty="0" smtClean="0"/>
          </a:p>
          <a:p>
            <a:r>
              <a:rPr lang="pl-PL" dirty="0" smtClean="0"/>
              <a:t>np. Czy naprawdę musi tak być?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pl-PL" b="1" dirty="0" smtClean="0"/>
              <a:t>Wykonaj polecenia w zeszycie przedmiotowym</a:t>
            </a:r>
            <a:r>
              <a:rPr lang="pl-PL" b="1" dirty="0" smtClean="0"/>
              <a:t>. Masz na to 3 dni (</a:t>
            </a:r>
            <a:r>
              <a:rPr lang="pl-PL" b="1" smtClean="0"/>
              <a:t>do środy 25.03.2020r.)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1)  Z podanego fragmentu wypisz 3 epitety z określanym wyrazem.</a:t>
            </a:r>
          </a:p>
          <a:p>
            <a:pPr>
              <a:buNone/>
            </a:pPr>
            <a:r>
              <a:rPr lang="pl-PL" dirty="0" smtClean="0"/>
              <a:t>	Istniała kiedyś lodowa góra, biała, olbrzymia, lodowca córa. Śnieżną pierzynką cała przykryta w głębokim śnie była spowita.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/>
              <a:t>……………………………………………………..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/>
              <a:t>…………………………………………………….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/>
              <a:t>………………………………………………………</a:t>
            </a:r>
          </a:p>
          <a:p>
            <a:pPr>
              <a:buNone/>
            </a:pPr>
            <a:r>
              <a:rPr lang="pl-PL" dirty="0" smtClean="0"/>
              <a:t>2) Podkreśl te wersy, w których dostrzegasz porównanie:</a:t>
            </a:r>
          </a:p>
          <a:p>
            <a:pPr>
              <a:buNone/>
            </a:pPr>
            <a:r>
              <a:rPr lang="pl-PL" i="1" dirty="0" smtClean="0"/>
              <a:t>Tutaj znajome widoki spotykamy wszędzie,</a:t>
            </a:r>
          </a:p>
          <a:p>
            <a:pPr>
              <a:buNone/>
            </a:pPr>
            <a:r>
              <a:rPr lang="pl-PL" i="1" dirty="0" smtClean="0"/>
              <a:t>tutaj obłok jak bocian na topoli siada.</a:t>
            </a:r>
          </a:p>
          <a:p>
            <a:pPr>
              <a:buNone/>
            </a:pPr>
            <a:r>
              <a:rPr lang="pl-PL" i="1" dirty="0" smtClean="0"/>
              <a:t>Tu zając śpi pod miedzą, a kura na grzędzie.</a:t>
            </a:r>
          </a:p>
          <a:p>
            <a:pPr>
              <a:buNone/>
            </a:pPr>
            <a:r>
              <a:rPr lang="pl-PL" i="1" dirty="0" smtClean="0"/>
              <a:t>Tu na łące się pasą złotych jaskrów stada.</a:t>
            </a:r>
          </a:p>
          <a:p>
            <a:pPr>
              <a:buNone/>
            </a:pPr>
            <a:r>
              <a:rPr lang="pl-PL" i="1" dirty="0" smtClean="0"/>
              <a:t>3) </a:t>
            </a:r>
            <a:r>
              <a:rPr lang="pl-PL" dirty="0" smtClean="0"/>
              <a:t>Pobaw się w poetę i wymyśl następujące środki poetyckie (związane z lasem):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/>
              <a:t>porównanie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/>
              <a:t>2 epitety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/>
              <a:t>metaforę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/>
              <a:t>ożywienie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4) Z podanych grup wyrazów wypisz uosobienia.</a:t>
            </a:r>
          </a:p>
          <a:p>
            <a:pPr>
              <a:buNone/>
            </a:pPr>
            <a:r>
              <a:rPr lang="pl-PL" dirty="0" smtClean="0"/>
              <a:t>	tańczą panny konwaliowe, dumny jak paw, wierny niczym pies, pracowita mrówka, parsknął śmiechem cały sad, liście pieścił i szeleścił drugi wiatr</a:t>
            </a:r>
          </a:p>
          <a:p>
            <a:pPr>
              <a:buNone/>
            </a:pPr>
            <a:r>
              <a:rPr lang="pl-PL" dirty="0" smtClean="0"/>
              <a:t>	………………………………………………………………………………………………………………………………………………………………</a:t>
            </a:r>
          </a:p>
          <a:p>
            <a:pPr>
              <a:buNone/>
            </a:pPr>
            <a:r>
              <a:rPr lang="pl-PL" dirty="0" smtClean="0"/>
              <a:t>5) 1. Które z poniższych wyrażeń i zwrotów zaliczamy do animizacji? </a:t>
            </a:r>
          </a:p>
          <a:p>
            <a:pPr marL="514350" indent="-514350">
              <a:buNone/>
            </a:pPr>
            <a:r>
              <a:rPr lang="pl-PL" dirty="0" smtClean="0"/>
              <a:t>a)długi rosną 		b) biały jak gołąb 		c) wiatr wieje </a:t>
            </a:r>
          </a:p>
          <a:p>
            <a:pPr marL="514350" indent="-514350">
              <a:buNone/>
            </a:pPr>
            <a:r>
              <a:rPr lang="pl-PL" dirty="0" smtClean="0"/>
              <a:t>d) budzą się wspomnienia      e) podobni jak dwie krople wody 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6) Z fragmentu wiersza „Mastodonty” Kazimierza Przerwy-Tetmajera wypisz przynajmniej trzy metafory.</a:t>
            </a:r>
          </a:p>
          <a:p>
            <a:pPr marL="514350" indent="-51435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Burza drzew! Pniów przepaście, ocean konarów,</a:t>
            </a:r>
            <a:br>
              <a:rPr lang="pl-PL" i="1" dirty="0" smtClean="0"/>
            </a:br>
            <a:r>
              <a:rPr lang="pl-PL" i="1" dirty="0" smtClean="0"/>
              <a:t>huragan życia, wulkan wzrostu i rozwoju, kaskady złotych liści, fontanny powoju, huk kwiatów pękających od słońca pożarów.</a:t>
            </a:r>
            <a:br>
              <a:rPr lang="pl-PL" i="1" dirty="0" smtClean="0"/>
            </a:br>
            <a:endParaRPr lang="pl-PL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pl-PL" b="1" dirty="0" smtClean="0"/>
              <a:t>Przeczytaj wiersz. Wypisz z niego wszystkie znane Ci środki poetyckie i określ ich funkcje. </a:t>
            </a:r>
          </a:p>
          <a:p>
            <a:pPr fontAlgn="base">
              <a:buNone/>
            </a:pPr>
            <a:r>
              <a:rPr lang="pl-PL" b="1" dirty="0" smtClean="0"/>
              <a:t> „Pani Jesień”</a:t>
            </a:r>
            <a:endParaRPr lang="pl-PL" dirty="0" smtClean="0"/>
          </a:p>
          <a:p>
            <a:pPr fontAlgn="base">
              <a:buNone/>
            </a:pPr>
            <a:r>
              <a:rPr lang="pl-PL" dirty="0" smtClean="0"/>
              <a:t>Przeszedł sobie dawno śliczny, złoty wrzesień...</a:t>
            </a:r>
          </a:p>
          <a:p>
            <a:pPr fontAlgn="base">
              <a:buNone/>
            </a:pPr>
            <a:r>
              <a:rPr lang="pl-PL" dirty="0" smtClean="0"/>
              <a:t>Teraz nam październik dała pani jesień...</a:t>
            </a:r>
          </a:p>
          <a:p>
            <a:pPr fontAlgn="base">
              <a:buNone/>
            </a:pPr>
            <a:r>
              <a:rPr lang="pl-PL" dirty="0" smtClean="0"/>
              <a:t>Słonko takie śpiące, coraz później wstaje,</a:t>
            </a:r>
          </a:p>
          <a:p>
            <a:pPr fontAlgn="base">
              <a:buNone/>
            </a:pPr>
            <a:r>
              <a:rPr lang="pl-PL" dirty="0" smtClean="0"/>
              <a:t>Ptaszki odlatują, hen, w dalekie kraje.</a:t>
            </a:r>
          </a:p>
          <a:p>
            <a:pPr fontAlgn="base">
              <a:buNone/>
            </a:pPr>
            <a:r>
              <a:rPr lang="pl-PL" dirty="0" smtClean="0"/>
              <a:t>W cieniu, pod drzewami cicho śpią kasztany,</a:t>
            </a:r>
          </a:p>
          <a:p>
            <a:pPr fontAlgn="base">
              <a:buNone/>
            </a:pPr>
            <a:r>
              <a:rPr lang="pl-PL" dirty="0" smtClean="0"/>
              <a:t>każdy błyszczy pięknie, niby malowany.</a:t>
            </a:r>
          </a:p>
          <a:p>
            <a:pPr fontAlgn="base">
              <a:buNone/>
            </a:pPr>
            <a:r>
              <a:rPr lang="pl-PL" dirty="0" smtClean="0"/>
              <a:t>Lecą liście z drzewa różnokolorowe,</a:t>
            </a:r>
          </a:p>
          <a:p>
            <a:pPr fontAlgn="base">
              <a:buNone/>
            </a:pPr>
            <a:r>
              <a:rPr lang="pl-PL" dirty="0" smtClean="0"/>
              <a:t>te są żółto – złote, a tamte – brązowe.</a:t>
            </a:r>
          </a:p>
          <a:p>
            <a:pPr fontAlgn="base">
              <a:buNone/>
            </a:pPr>
            <a:r>
              <a:rPr lang="pl-PL" dirty="0" smtClean="0"/>
              <a:t>Jeszcze niby ciepło, słonko świeci, grzeje...</a:t>
            </a:r>
          </a:p>
          <a:p>
            <a:pPr fontAlgn="base">
              <a:buNone/>
            </a:pPr>
            <a:r>
              <a:rPr lang="pl-PL" dirty="0" smtClean="0"/>
              <a:t>aż tu nagle </a:t>
            </a:r>
            <a:r>
              <a:rPr lang="pl-PL" dirty="0" err="1" smtClean="0"/>
              <a:t>skądejś</a:t>
            </a:r>
            <a:r>
              <a:rPr lang="pl-PL" dirty="0" smtClean="0"/>
              <a:t> wichrzysko zawieje.</a:t>
            </a:r>
          </a:p>
          <a:p>
            <a:pPr fontAlgn="base">
              <a:buNone/>
            </a:pPr>
            <a:r>
              <a:rPr lang="pl-PL" dirty="0" smtClean="0"/>
              <a:t>Chmur wielkich deszczowych nazbiera, napędzi...</a:t>
            </a:r>
          </a:p>
          <a:p>
            <a:pPr fontAlgn="base">
              <a:buNone/>
            </a:pPr>
            <a:r>
              <a:rPr lang="pl-PL" dirty="0" smtClean="0"/>
              <a:t>tak się pan listopad nauwija wszędzie.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Zagraj w gry: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l-PL" dirty="0" smtClean="0">
                <a:hlinkClick r:id="rId2"/>
              </a:rPr>
              <a:t>https://wordwall.net/pl/resource/337540/chmury-środki-stylistyczne</a:t>
            </a: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hlinkClick r:id="rId3"/>
              </a:rPr>
              <a:t>https://wordwall.net/pl/resource/480076/polski/środki-artystyczne</a:t>
            </a: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>
                <a:hlinkClick r:id="rId4"/>
              </a:rPr>
              <a:t>https://wordwall.net/pl/resource/325168/środki-stylistyczne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Epitet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/>
              <a:t>wyraz określający rzeczownik (razem z tym rzeczownikiem), </a:t>
            </a:r>
            <a:r>
              <a:rPr lang="pl-PL" dirty="0" smtClean="0"/>
              <a:t>który zwykle uwydatnia cechy lub właściwości opisywanych osób, przedmiotów, zwierząt, roślin i zjawisk,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np</a:t>
            </a:r>
            <a:r>
              <a:rPr lang="pl-PL" dirty="0"/>
              <a:t>. brzydkie kaczątko, słodki cukierek, niebezpieczny bandyta.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Przenośnia (metafora)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/>
              <a:t>połączenie </a:t>
            </a:r>
            <a:r>
              <a:rPr lang="pl-PL" dirty="0" smtClean="0"/>
              <a:t>słów, w którym zyskują one dodatkowe, niedosłowne znaczenie (sens wynika z połączenia lub przenikania się znaczeń poszczególnych słów),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np</a:t>
            </a:r>
            <a:r>
              <a:rPr lang="pl-PL" dirty="0"/>
              <a:t>. złote serce (nie chodzi o serce w kolorze złotym), podzielić się z kimś cierpieniem (nie da się przekroić cierpienia i dać komuś jego kawałek).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Porównanie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/>
              <a:t>zestawienie pojęć na podstawie ich </a:t>
            </a:r>
            <a:r>
              <a:rPr lang="pl-PL" dirty="0" smtClean="0"/>
              <a:t>podobieństwa w celu uwydatnienia cechy opisywanego obiektu. Obie części porównania łączy się zwykle </a:t>
            </a:r>
            <a:r>
              <a:rPr lang="pl-PL" dirty="0"/>
              <a:t>przy użyciu następujących wyrazów: jak, jakby, niby, niczym, podobnie, na </a:t>
            </a:r>
            <a:r>
              <a:rPr lang="pl-PL" dirty="0" smtClean="0"/>
              <a:t>kształt,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np</a:t>
            </a:r>
            <a:r>
              <a:rPr lang="pl-PL" dirty="0"/>
              <a:t>. brzuch okrągły </a:t>
            </a:r>
            <a:r>
              <a:rPr lang="pl-PL" u="sng" dirty="0"/>
              <a:t>niczym</a:t>
            </a:r>
            <a:r>
              <a:rPr lang="pl-PL" dirty="0"/>
              <a:t> piłka, jasne </a:t>
            </a:r>
            <a:r>
              <a:rPr lang="pl-PL" u="sng" dirty="0"/>
              <a:t>jak</a:t>
            </a:r>
            <a:r>
              <a:rPr lang="pl-PL" dirty="0"/>
              <a:t> słońce.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Ożywienie (animizacja)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/>
              <a:t>środek stylistyczny, </a:t>
            </a:r>
            <a:r>
              <a:rPr lang="pl-PL" dirty="0" smtClean="0"/>
              <a:t>który polega </a:t>
            </a:r>
            <a:r>
              <a:rPr lang="pl-PL" dirty="0"/>
              <a:t>na nadaniu </a:t>
            </a:r>
            <a:r>
              <a:rPr lang="pl-PL" dirty="0" smtClean="0"/>
              <a:t>przedmiotom, zjawiskom </a:t>
            </a:r>
            <a:r>
              <a:rPr lang="pl-PL" dirty="0"/>
              <a:t>lub </a:t>
            </a:r>
            <a:r>
              <a:rPr lang="pl-PL" dirty="0" smtClean="0"/>
              <a:t>pojęciom </a:t>
            </a:r>
            <a:r>
              <a:rPr lang="pl-PL" u="sng" dirty="0" smtClean="0"/>
              <a:t>cech </a:t>
            </a:r>
            <a:r>
              <a:rPr lang="pl-PL" u="sng" dirty="0"/>
              <a:t>istot </a:t>
            </a:r>
            <a:r>
              <a:rPr lang="pl-PL" u="sng" dirty="0" smtClean="0"/>
              <a:t>żywych</a:t>
            </a:r>
            <a:r>
              <a:rPr lang="pl-PL" dirty="0" smtClean="0"/>
              <a:t>, 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np</a:t>
            </a:r>
            <a:r>
              <a:rPr lang="pl-PL" dirty="0"/>
              <a:t>. morze ryczy, chmura goni </a:t>
            </a:r>
            <a:r>
              <a:rPr lang="pl-PL" dirty="0" smtClean="0"/>
              <a:t>chmurę, kamień patrzy.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Uosobienie (personifikacja)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/>
              <a:t>środek stylistyczny, </a:t>
            </a:r>
            <a:r>
              <a:rPr lang="pl-PL" dirty="0" smtClean="0"/>
              <a:t>który polega </a:t>
            </a:r>
            <a:r>
              <a:rPr lang="pl-PL" dirty="0"/>
              <a:t>na nadaniu </a:t>
            </a:r>
            <a:r>
              <a:rPr lang="pl-PL" dirty="0" smtClean="0"/>
              <a:t>przedmiotom, pojęciom lub zjawiskom przyrody </a:t>
            </a:r>
            <a:r>
              <a:rPr lang="pl-PL" u="sng" dirty="0" smtClean="0"/>
              <a:t>cech </a:t>
            </a:r>
            <a:r>
              <a:rPr lang="pl-PL" u="sng" dirty="0"/>
              <a:t>typowo </a:t>
            </a:r>
            <a:r>
              <a:rPr lang="pl-PL" u="sng" dirty="0" smtClean="0"/>
              <a:t>ludzkich</a:t>
            </a:r>
            <a:r>
              <a:rPr lang="pl-PL" dirty="0" smtClean="0"/>
              <a:t>, 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np</a:t>
            </a:r>
            <a:r>
              <a:rPr lang="pl-PL" dirty="0"/>
              <a:t>. krople rozmyślają, gałąź żałuje.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pl-PL" dirty="0" smtClean="0"/>
              <a:t>podobnie lub jednakowo brzmiące końcowe części wyrazów, które występują najczęściej na końcu wersów,</a:t>
            </a:r>
          </a:p>
          <a:p>
            <a:pPr lvl="0">
              <a:buNone/>
            </a:pPr>
            <a:endParaRPr lang="pl-PL" dirty="0" smtClean="0"/>
          </a:p>
          <a:p>
            <a:pPr lvl="0">
              <a:buFont typeface="Wingdings" pitchFamily="2" charset="2"/>
              <a:buChar char="q"/>
            </a:pPr>
            <a:r>
              <a:rPr lang="pl-PL" i="1" dirty="0" smtClean="0"/>
              <a:t>Czary – mary, dziwna moc,</a:t>
            </a:r>
          </a:p>
          <a:p>
            <a:pPr lvl="0">
              <a:buNone/>
            </a:pPr>
            <a:r>
              <a:rPr lang="pl-PL" i="1" dirty="0" smtClean="0"/>
              <a:t>	Tajna siła, gwiezdna noc, </a:t>
            </a:r>
          </a:p>
          <a:p>
            <a:pPr lvl="0">
              <a:buNone/>
            </a:pPr>
            <a:r>
              <a:rPr lang="pl-PL" i="1" dirty="0" smtClean="0"/>
              <a:t>			</a:t>
            </a:r>
            <a:r>
              <a:rPr lang="pl-PL" dirty="0" smtClean="0"/>
              <a:t>Jacek Cygan </a:t>
            </a:r>
            <a:r>
              <a:rPr lang="pl-PL" i="1" dirty="0" smtClean="0"/>
              <a:t>Kto przygód zna smak.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Zdrobnienie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 smtClean="0"/>
              <a:t>wyrazy wskazujące na niewielkie rozmiary obiektów lub nadają wypowiedzi pieszczotliwy bądź pogardliwy charakter, 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np</a:t>
            </a:r>
            <a:r>
              <a:rPr lang="pl-PL" dirty="0"/>
              <a:t>. paluszek, łapka, kubeczek.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Zgrubienie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 smtClean="0"/>
              <a:t>wyraz sygnalizujący nadmierną wielkość przedmiotu, zjawiska lub osoby. Często ma żartobliwy bądź pogardliwy charakter, 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np</a:t>
            </a:r>
            <a:r>
              <a:rPr lang="pl-PL" dirty="0"/>
              <a:t>. babsko, nochal, łapsko.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475</Words>
  <Application>Microsoft Office PowerPoint</Application>
  <PresentationFormat>Pokaz na ekranie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Średni</vt:lpstr>
      <vt:lpstr>Środki stylistyczne</vt:lpstr>
      <vt:lpstr>Epitet</vt:lpstr>
      <vt:lpstr>Przenośnia (metafora)</vt:lpstr>
      <vt:lpstr>Porównanie</vt:lpstr>
      <vt:lpstr>Ożywienie (animizacja)</vt:lpstr>
      <vt:lpstr>Uosobienie (personifikacja)</vt:lpstr>
      <vt:lpstr>Rym</vt:lpstr>
      <vt:lpstr>Zdrobnienie</vt:lpstr>
      <vt:lpstr>Zgrubienie</vt:lpstr>
      <vt:lpstr>Pytanie retoryczne</vt:lpstr>
      <vt:lpstr>Podsumowanie</vt:lpstr>
      <vt:lpstr>Slajd 12</vt:lpstr>
      <vt:lpstr>Slajd 13</vt:lpstr>
      <vt:lpstr> Zagraj w gry: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Środki stylistyczne</dc:title>
  <dc:creator>Kinga</dc:creator>
  <cp:lastModifiedBy>USER</cp:lastModifiedBy>
  <cp:revision>31</cp:revision>
  <dcterms:created xsi:type="dcterms:W3CDTF">2020-02-22T10:51:43Z</dcterms:created>
  <dcterms:modified xsi:type="dcterms:W3CDTF">2020-03-22T23:49:51Z</dcterms:modified>
</cp:coreProperties>
</file>