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40EB83-6AED-4C50-988D-71421CED8E94}" v="77" dt="2022-02-06T14:37:55.3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grass, sky, outdoor, shore&#10;&#10;Description automatically generated">
            <a:extLst>
              <a:ext uri="{FF2B5EF4-FFF2-40B4-BE49-F238E27FC236}">
                <a16:creationId xmlns:a16="http://schemas.microsoft.com/office/drawing/2014/main" id="{A12479F0-41C2-4B66-9BD6-D8A4BD9001F7}"/>
              </a:ext>
            </a:extLst>
          </p:cNvPr>
          <p:cNvPicPr>
            <a:picLocks noChangeAspect="1"/>
          </p:cNvPicPr>
          <p:nvPr/>
        </p:nvPicPr>
        <p:blipFill rotWithShape="1">
          <a:blip r:embed="rId2">
            <a:alphaModFix amt="50000"/>
          </a:blip>
          <a:srcRect t="5858"/>
          <a:stretch/>
        </p:blipFill>
        <p:spPr>
          <a:xfrm>
            <a:off x="20" y="1"/>
            <a:ext cx="12191980" cy="6857999"/>
          </a:xfrm>
          <a:prstGeom prst="rect">
            <a:avLst/>
          </a:prstGeom>
        </p:spPr>
      </p:pic>
      <p:sp>
        <p:nvSpPr>
          <p:cNvPr id="2" name="Title 1"/>
          <p:cNvSpPr>
            <a:spLocks noGrp="1"/>
          </p:cNvSpPr>
          <p:nvPr>
            <p:ph type="ctrTitle"/>
          </p:nvPr>
        </p:nvSpPr>
        <p:spPr>
          <a:xfrm>
            <a:off x="1524000" y="1122362"/>
            <a:ext cx="9144000" cy="2900518"/>
          </a:xfrm>
        </p:spPr>
        <p:txBody>
          <a:bodyPr>
            <a:normAutofit/>
          </a:bodyPr>
          <a:lstStyle/>
          <a:p>
            <a:r>
              <a:rPr lang="en-US">
                <a:solidFill>
                  <a:srgbClr val="FFFFFF"/>
                </a:solidFill>
                <a:ea typeface="+mj-lt"/>
                <a:cs typeface="+mj-lt"/>
              </a:rPr>
              <a:t>Westerplatte</a:t>
            </a:r>
            <a:endParaRPr lang="en-US">
              <a:solidFill>
                <a:srgbClr val="FFFFFF"/>
              </a:solidFill>
            </a:endParaRPr>
          </a:p>
        </p:txBody>
      </p:sp>
      <p:sp>
        <p:nvSpPr>
          <p:cNvPr id="3" name="Subtitle 2"/>
          <p:cNvSpPr>
            <a:spLocks noGrp="1"/>
          </p:cNvSpPr>
          <p:nvPr>
            <p:ph type="subTitle" idx="1"/>
          </p:nvPr>
        </p:nvSpPr>
        <p:spPr>
          <a:xfrm>
            <a:off x="1524000" y="4159404"/>
            <a:ext cx="9144000" cy="1098395"/>
          </a:xfrm>
        </p:spPr>
        <p:txBody>
          <a:bodyPr vert="horz" lIns="91440" tIns="45720" rIns="91440" bIns="45720" rtlCol="0">
            <a:normAutofit/>
          </a:bodyPr>
          <a:lstStyle/>
          <a:p>
            <a:r>
              <a:rPr lang="en-US">
                <a:solidFill>
                  <a:srgbClr val="FFFFFF"/>
                </a:solidFill>
                <a:ea typeface="+mn-lt"/>
                <a:cs typeface="+mn-lt"/>
              </a:rPr>
              <a:t>Famous Historical Place</a:t>
            </a:r>
            <a:endParaRPr lang="en-US">
              <a:solidFill>
                <a:srgbClr val="FFFFFF"/>
              </a:solidFill>
            </a:endParaRP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water, sky, outdoor, harbor&#10;&#10;Description automatically generated">
            <a:extLst>
              <a:ext uri="{FF2B5EF4-FFF2-40B4-BE49-F238E27FC236}">
                <a16:creationId xmlns:a16="http://schemas.microsoft.com/office/drawing/2014/main" id="{CFD20F26-F4DD-4050-861B-42E7D72D09E8}"/>
              </a:ext>
            </a:extLst>
          </p:cNvPr>
          <p:cNvPicPr>
            <a:picLocks noChangeAspect="1"/>
          </p:cNvPicPr>
          <p:nvPr/>
        </p:nvPicPr>
        <p:blipFill rotWithShape="1">
          <a:blip r:embed="rId2"/>
          <a:srcRect t="21603"/>
          <a:stretch/>
        </p:blipFill>
        <p:spPr>
          <a:xfrm>
            <a:off x="20" y="10"/>
            <a:ext cx="12191980" cy="6857990"/>
          </a:xfrm>
          <a:prstGeom prst="rect">
            <a:avLst/>
          </a:prstGeom>
        </p:spPr>
      </p:pic>
      <p:sp>
        <p:nvSpPr>
          <p:cNvPr id="11" name="Rectangle 8">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74A2AD-BF55-455D-89C6-BFE19F70D0FE}"/>
              </a:ext>
            </a:extLst>
          </p:cNvPr>
          <p:cNvSpPr>
            <a:spLocks noGrp="1"/>
          </p:cNvSpPr>
          <p:nvPr>
            <p:ph type="title"/>
          </p:nvPr>
        </p:nvSpPr>
        <p:spPr>
          <a:xfrm>
            <a:off x="594804" y="640263"/>
            <a:ext cx="6619811" cy="1344975"/>
          </a:xfrm>
        </p:spPr>
        <p:txBody>
          <a:bodyPr>
            <a:normAutofit/>
          </a:bodyPr>
          <a:lstStyle/>
          <a:p>
            <a:r>
              <a:rPr lang="en-US" sz="4000">
                <a:latin typeface="Calibri"/>
                <a:cs typeface="Calibri"/>
              </a:rPr>
              <a:t>Westerplatte</a:t>
            </a:r>
            <a:endParaRPr lang="en-US" sz="4000"/>
          </a:p>
        </p:txBody>
      </p:sp>
      <p:sp>
        <p:nvSpPr>
          <p:cNvPr id="3" name="Content Placeholder 2">
            <a:extLst>
              <a:ext uri="{FF2B5EF4-FFF2-40B4-BE49-F238E27FC236}">
                <a16:creationId xmlns:a16="http://schemas.microsoft.com/office/drawing/2014/main" id="{E8B740B0-51DC-4191-A512-A29B3851D8E2}"/>
              </a:ext>
            </a:extLst>
          </p:cNvPr>
          <p:cNvSpPr>
            <a:spLocks noGrp="1"/>
          </p:cNvSpPr>
          <p:nvPr>
            <p:ph idx="1"/>
          </p:nvPr>
        </p:nvSpPr>
        <p:spPr>
          <a:xfrm>
            <a:off x="594109" y="2121763"/>
            <a:ext cx="6620505" cy="3773010"/>
          </a:xfrm>
        </p:spPr>
        <p:txBody>
          <a:bodyPr vert="horz" lIns="91440" tIns="45720" rIns="91440" bIns="45720" rtlCol="0" anchor="t">
            <a:normAutofit/>
          </a:bodyPr>
          <a:lstStyle/>
          <a:p>
            <a:r>
              <a:rPr lang="en-US" sz="1900" dirty="0">
                <a:ea typeface="+mn-lt"/>
                <a:cs typeface="+mn-lt"/>
              </a:rPr>
              <a:t> A peninsula (formerly an island) in </a:t>
            </a:r>
            <a:r>
              <a:rPr lang="en-US" sz="1900" dirty="0" err="1">
                <a:ea typeface="+mn-lt"/>
                <a:cs typeface="+mn-lt"/>
              </a:rPr>
              <a:t>Gdańsk</a:t>
            </a:r>
            <a:r>
              <a:rPr lang="en-US" sz="1900" dirty="0">
                <a:ea typeface="+mn-lt"/>
                <a:cs typeface="+mn-lt"/>
              </a:rPr>
              <a:t>, formed in the years 1845–1847, at the mouth of the Dead </a:t>
            </a:r>
            <a:r>
              <a:rPr lang="en-US" sz="1900" dirty="0" err="1">
                <a:ea typeface="+mn-lt"/>
                <a:cs typeface="+mn-lt"/>
              </a:rPr>
              <a:t>Wisła</a:t>
            </a:r>
            <a:r>
              <a:rPr lang="en-US" sz="1900" dirty="0">
                <a:ea typeface="+mn-lt"/>
                <a:cs typeface="+mn-lt"/>
              </a:rPr>
              <a:t> river into the </a:t>
            </a:r>
            <a:r>
              <a:rPr lang="en-US" sz="1900" dirty="0" err="1">
                <a:ea typeface="+mn-lt"/>
                <a:cs typeface="+mn-lt"/>
              </a:rPr>
              <a:t>Gdańsk</a:t>
            </a:r>
            <a:r>
              <a:rPr lang="en-US" sz="1900" dirty="0">
                <a:ea typeface="+mn-lt"/>
                <a:cs typeface="+mn-lt"/>
              </a:rPr>
              <a:t> Bay.</a:t>
            </a:r>
            <a:endParaRPr lang="en-US" sz="1900" dirty="0">
              <a:cs typeface="Calibri" panose="020F0502020204030204"/>
            </a:endParaRPr>
          </a:p>
          <a:p>
            <a:endParaRPr lang="en-US" sz="1900"/>
          </a:p>
          <a:p>
            <a:r>
              <a:rPr lang="en-US" sz="1900" dirty="0">
                <a:ea typeface="+mn-lt"/>
                <a:cs typeface="+mn-lt"/>
              </a:rPr>
              <a:t>In the years 1926–1939 an exclave of the Republic of Poland inside the territory of the Free City of </a:t>
            </a:r>
            <a:r>
              <a:rPr lang="en-US" sz="1900" dirty="0" err="1">
                <a:ea typeface="+mn-lt"/>
                <a:cs typeface="+mn-lt"/>
              </a:rPr>
              <a:t>Gdańsk</a:t>
            </a:r>
            <a:r>
              <a:rPr lang="en-US" sz="1900" dirty="0">
                <a:ea typeface="+mn-lt"/>
                <a:cs typeface="+mn-lt"/>
              </a:rPr>
              <a:t>, a symbol of the outbreak of World War II. In the interwar period, the Military Transit Depot operated in Westerplatte, the defense of which in September 1939 became a symbolic beginning of World War II and Polish resistance against the aggression of the Third Reich. The sites associated with the battlefield for Westerplatte were entered on the list of Historical Monuments on September 1, 2003.</a:t>
            </a:r>
            <a:endParaRPr lang="en-US" sz="1900" dirty="0"/>
          </a:p>
        </p:txBody>
      </p:sp>
    </p:spTree>
    <p:extLst>
      <p:ext uri="{BB962C8B-B14F-4D97-AF65-F5344CB8AC3E}">
        <p14:creationId xmlns:p14="http://schemas.microsoft.com/office/powerpoint/2010/main" val="2242589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grass, sky, outdoor, nature&#10;&#10;Description automatically generated">
            <a:extLst>
              <a:ext uri="{FF2B5EF4-FFF2-40B4-BE49-F238E27FC236}">
                <a16:creationId xmlns:a16="http://schemas.microsoft.com/office/drawing/2014/main" id="{3E653D5D-4979-4CA2-8DC7-C11C8F2D85C7}"/>
              </a:ext>
            </a:extLst>
          </p:cNvPr>
          <p:cNvPicPr>
            <a:picLocks noChangeAspect="1"/>
          </p:cNvPicPr>
          <p:nvPr/>
        </p:nvPicPr>
        <p:blipFill rotWithShape="1">
          <a:blip r:embed="rId2">
            <a:alphaModFix amt="35000"/>
          </a:blip>
          <a:srcRect t="14352" b="10648"/>
          <a:stretch/>
        </p:blipFill>
        <p:spPr>
          <a:xfrm>
            <a:off x="20" y="1"/>
            <a:ext cx="12191980" cy="6857999"/>
          </a:xfrm>
          <a:prstGeom prst="rect">
            <a:avLst/>
          </a:prstGeom>
        </p:spPr>
      </p:pic>
      <p:sp>
        <p:nvSpPr>
          <p:cNvPr id="2" name="Title 1">
            <a:extLst>
              <a:ext uri="{FF2B5EF4-FFF2-40B4-BE49-F238E27FC236}">
                <a16:creationId xmlns:a16="http://schemas.microsoft.com/office/drawing/2014/main" id="{92194405-8315-47BE-A31E-995583D330C8}"/>
              </a:ext>
            </a:extLst>
          </p:cNvPr>
          <p:cNvSpPr>
            <a:spLocks noGrp="1"/>
          </p:cNvSpPr>
          <p:nvPr>
            <p:ph type="title"/>
          </p:nvPr>
        </p:nvSpPr>
        <p:spPr>
          <a:xfrm>
            <a:off x="838201" y="1065862"/>
            <a:ext cx="3313164" cy="4726276"/>
          </a:xfrm>
        </p:spPr>
        <p:txBody>
          <a:bodyPr>
            <a:normAutofit/>
          </a:bodyPr>
          <a:lstStyle/>
          <a:p>
            <a:pPr algn="r"/>
            <a:r>
              <a:rPr lang="en-US" sz="4000">
                <a:solidFill>
                  <a:srgbClr val="FFFFFF"/>
                </a:solidFill>
                <a:ea typeface="+mj-lt"/>
                <a:cs typeface="+mj-lt"/>
              </a:rPr>
              <a:t>Until 1939</a:t>
            </a:r>
            <a:endParaRPr lang="en-US" sz="4000">
              <a:solidFill>
                <a:srgbClr val="FFFFFF"/>
              </a:solidFill>
            </a:endParaRPr>
          </a:p>
        </p:txBody>
      </p:sp>
      <p:cxnSp>
        <p:nvCxnSpPr>
          <p:cNvPr id="11" name="Straight Connector 10">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140F44A-8326-444A-9677-93F2DB3AF9DC}"/>
              </a:ext>
            </a:extLst>
          </p:cNvPr>
          <p:cNvSpPr>
            <a:spLocks noGrp="1"/>
          </p:cNvSpPr>
          <p:nvPr>
            <p:ph idx="1"/>
          </p:nvPr>
        </p:nvSpPr>
        <p:spPr>
          <a:xfrm>
            <a:off x="5155379" y="1065862"/>
            <a:ext cx="5744685" cy="4726276"/>
          </a:xfrm>
        </p:spPr>
        <p:txBody>
          <a:bodyPr vert="horz" lIns="91440" tIns="45720" rIns="91440" bIns="45720" rtlCol="0" anchor="ctr">
            <a:normAutofit/>
          </a:bodyPr>
          <a:lstStyle/>
          <a:p>
            <a:r>
              <a:rPr lang="en-US" sz="1400">
                <a:solidFill>
                  <a:srgbClr val="FFFFFF"/>
                </a:solidFill>
                <a:ea typeface="+mn-lt"/>
                <a:cs typeface="+mn-lt"/>
              </a:rPr>
              <a:t>In May 1734, the 2,500-strong French corps of the intervention county of Ludwik de Plélo (who himself died there) landed here, trying to break the siege of Gdańsk by the Russians during the war of the Polish succession. In 1835 the first bathing establishment was established. The establishment of the resort was built into a semi-high-school resort. It was one of the shortest operating Gdańsk bathing grounds. It ceased to function before World War II. In 1880, "Weichsel" purchased a part of the peninsula, set up a harbor for ships from Gdańsk and built a spa house with a pier.</a:t>
            </a:r>
            <a:endParaRPr lang="en-US" sz="1400">
              <a:solidFill>
                <a:srgbClr val="FFFFFF"/>
              </a:solidFill>
              <a:cs typeface="Calibri" panose="020F0502020204030204"/>
            </a:endParaRPr>
          </a:p>
          <a:p>
            <a:endParaRPr lang="en-US" sz="1400">
              <a:solidFill>
                <a:srgbClr val="FFFFFF"/>
              </a:solidFill>
            </a:endParaRPr>
          </a:p>
          <a:p>
            <a:r>
              <a:rPr lang="en-US" sz="1400">
                <a:solidFill>
                  <a:srgbClr val="FFFFFF"/>
                </a:solidFill>
                <a:ea typeface="+mn-lt"/>
                <a:cs typeface="+mn-lt"/>
              </a:rPr>
              <a:t>On March 14, 1924, the Council of the League of Nations granted Poland the area on the Westerplatte peninsula, the mouth of the port conduit to the sea, opposite the Nowy Port suburb. On October 31, 1925, the area in the Free City of Gdańsk on the Westerplatte peninsula was introduced to Poland in indefinite and free of charge news.</a:t>
            </a:r>
            <a:endParaRPr lang="en-US" sz="1400">
              <a:solidFill>
                <a:srgbClr val="FFFFFF"/>
              </a:solidFill>
            </a:endParaRPr>
          </a:p>
          <a:p>
            <a:endParaRPr lang="en-US" sz="1400">
              <a:solidFill>
                <a:srgbClr val="FFFFFF"/>
              </a:solidFill>
            </a:endParaRPr>
          </a:p>
          <a:p>
            <a:r>
              <a:rPr lang="en-US" sz="1400">
                <a:solidFill>
                  <a:srgbClr val="FFFFFF"/>
                </a:solidFill>
                <a:ea typeface="+mn-lt"/>
                <a:cs typeface="+mn-lt"/>
              </a:rPr>
              <a:t>On December 7, 1925, the League of Nations granted Poland the right to operate the military guard at Westerplatte. On January 18, 1926 at At 2 p.m. there is the first branch on the ORP Mewa minesweeper and the implementation of the guard service was launched. In the years 1926–1939, the Military Transit Depot operated on the peninsula.</a:t>
            </a:r>
            <a:endParaRPr lang="en-US" sz="1400">
              <a:solidFill>
                <a:srgbClr val="FFFFFF"/>
              </a:solidFill>
            </a:endParaRPr>
          </a:p>
        </p:txBody>
      </p:sp>
    </p:spTree>
    <p:extLst>
      <p:ext uri="{BB962C8B-B14F-4D97-AF65-F5344CB8AC3E}">
        <p14:creationId xmlns:p14="http://schemas.microsoft.com/office/powerpoint/2010/main" val="103899966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outdoor, sky, building, white&#10;&#10;Description automatically generated">
            <a:extLst>
              <a:ext uri="{FF2B5EF4-FFF2-40B4-BE49-F238E27FC236}">
                <a16:creationId xmlns:a16="http://schemas.microsoft.com/office/drawing/2014/main" id="{3413C872-DA52-49D2-A030-B29D72EEF81F}"/>
              </a:ext>
            </a:extLst>
          </p:cNvPr>
          <p:cNvPicPr>
            <a:picLocks noChangeAspect="1"/>
          </p:cNvPicPr>
          <p:nvPr/>
        </p:nvPicPr>
        <p:blipFill rotWithShape="1">
          <a:blip r:embed="rId2">
            <a:alphaModFix amt="35000"/>
          </a:blip>
          <a:srcRect r="2223"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C36018B4-E66A-4600-8065-F04C38ECE8D7}"/>
              </a:ext>
            </a:extLst>
          </p:cNvPr>
          <p:cNvSpPr>
            <a:spLocks noGrp="1"/>
          </p:cNvSpPr>
          <p:nvPr>
            <p:ph type="title"/>
          </p:nvPr>
        </p:nvSpPr>
        <p:spPr>
          <a:xfrm>
            <a:off x="838200" y="365125"/>
            <a:ext cx="10515600" cy="1325563"/>
          </a:xfrm>
        </p:spPr>
        <p:txBody>
          <a:bodyPr>
            <a:normAutofit/>
          </a:bodyPr>
          <a:lstStyle/>
          <a:p>
            <a:r>
              <a:rPr lang="en-US">
                <a:solidFill>
                  <a:srgbClr val="FFFFFF"/>
                </a:solidFill>
                <a:ea typeface="+mj-lt"/>
                <a:cs typeface="+mj-lt"/>
              </a:rPr>
              <a:t>World War II</a:t>
            </a:r>
            <a:endParaRPr lang="en-US">
              <a:solidFill>
                <a:srgbClr val="FFFFFF"/>
              </a:solidFill>
            </a:endParaRPr>
          </a:p>
        </p:txBody>
      </p:sp>
      <p:sp>
        <p:nvSpPr>
          <p:cNvPr id="3" name="Content Placeholder 2">
            <a:extLst>
              <a:ext uri="{FF2B5EF4-FFF2-40B4-BE49-F238E27FC236}">
                <a16:creationId xmlns:a16="http://schemas.microsoft.com/office/drawing/2014/main" id="{B417BD32-B70E-49B0-A59D-E8D5B225B3F7}"/>
              </a:ext>
            </a:extLst>
          </p:cNvPr>
          <p:cNvSpPr>
            <a:spLocks noGrp="1"/>
          </p:cNvSpPr>
          <p:nvPr>
            <p:ph idx="1"/>
          </p:nvPr>
        </p:nvSpPr>
        <p:spPr>
          <a:xfrm>
            <a:off x="838200" y="1825625"/>
            <a:ext cx="10515600" cy="4351338"/>
          </a:xfrm>
        </p:spPr>
        <p:txBody>
          <a:bodyPr vert="horz" lIns="91440" tIns="45720" rIns="91440" bIns="45720" rtlCol="0">
            <a:normAutofit/>
          </a:bodyPr>
          <a:lstStyle/>
          <a:p>
            <a:r>
              <a:rPr lang="en-US" sz="2000">
                <a:solidFill>
                  <a:srgbClr val="FFFFFF"/>
                </a:solidFill>
                <a:ea typeface="+mn-lt"/>
                <a:cs typeface="+mn-lt"/>
              </a:rPr>
              <a:t>After World War II</a:t>
            </a:r>
            <a:endParaRPr lang="en-US" sz="2000">
              <a:solidFill>
                <a:srgbClr val="FFFFFF"/>
              </a:solidFill>
              <a:cs typeface="Calibri" panose="020F0502020204030204"/>
            </a:endParaRPr>
          </a:p>
          <a:p>
            <a:r>
              <a:rPr lang="en-US" sz="2000">
                <a:solidFill>
                  <a:srgbClr val="FFFFFF"/>
                </a:solidFill>
                <a:ea typeface="+mn-lt"/>
                <a:cs typeface="+mn-lt"/>
              </a:rPr>
              <a:t>Monument to the Coastal Defenders in Westerplatte</a:t>
            </a:r>
            <a:endParaRPr lang="en-US" sz="2000">
              <a:solidFill>
                <a:srgbClr val="FFFFFF"/>
              </a:solidFill>
            </a:endParaRPr>
          </a:p>
          <a:p>
            <a:r>
              <a:rPr lang="en-US" sz="2000">
                <a:solidFill>
                  <a:srgbClr val="FFFFFF"/>
                </a:solidFill>
                <a:ea typeface="+mn-lt"/>
                <a:cs typeface="+mn-lt"/>
              </a:rPr>
              <a:t>Remains of new barracks in Westerplatte (as of 2010)</a:t>
            </a:r>
            <a:endParaRPr lang="en-US" sz="2000">
              <a:solidFill>
                <a:srgbClr val="FFFFFF"/>
              </a:solidFill>
            </a:endParaRPr>
          </a:p>
          <a:p>
            <a:r>
              <a:rPr lang="en-US" sz="2000">
                <a:solidFill>
                  <a:srgbClr val="FFFFFF"/>
                </a:solidFill>
                <a:ea typeface="+mn-lt"/>
                <a:cs typeface="+mn-lt"/>
              </a:rPr>
              <a:t>Cemetery of the Fallen Defenders of Westerplatte</a:t>
            </a:r>
            <a:endParaRPr lang="en-US" sz="2000">
              <a:solidFill>
                <a:srgbClr val="FFFFFF"/>
              </a:solidFill>
            </a:endParaRPr>
          </a:p>
          <a:p>
            <a:r>
              <a:rPr lang="en-US" sz="2000">
                <a:solidFill>
                  <a:srgbClr val="FFFFFF"/>
                </a:solidFill>
                <a:ea typeface="+mn-lt"/>
                <a:cs typeface="+mn-lt"/>
              </a:rPr>
              <a:t>On October 9, 1966, a 25-meter-high Monument to the Coastal Defenders by prof. Adam Haupt, on a 20-meter mound. The shape of this monument resembles a jagged bayonet stuck in the assessment. During the reconstruction of the area, part of the ruins of the barracks was demolished; in 1967, when widening the port canal, the Guardhouse No. 1 was moved on rails.</a:t>
            </a:r>
            <a:endParaRPr lang="en-US" sz="2000">
              <a:solidFill>
                <a:srgbClr val="FFFFFF"/>
              </a:solidFill>
            </a:endParaRPr>
          </a:p>
          <a:p>
            <a:r>
              <a:rPr lang="en-US" sz="2000">
                <a:solidFill>
                  <a:srgbClr val="FFFFFF"/>
                </a:solidFill>
                <a:ea typeface="+mn-lt"/>
                <a:cs typeface="+mn-lt"/>
              </a:rPr>
              <a:t>On June 12, 1987, John Paul II met 38 Westerners and young people there. During the works on the construction of Trasa Sucharskiego 2011, there was one year left, an unknown concrete breakwater or pier, which was several dozen meters from the shore.</a:t>
            </a:r>
            <a:endParaRPr lang="en-US" sz="2000">
              <a:solidFill>
                <a:srgbClr val="FFFFFF"/>
              </a:solidFill>
            </a:endParaRPr>
          </a:p>
          <a:p>
            <a:r>
              <a:rPr lang="en-US" sz="2000">
                <a:solidFill>
                  <a:srgbClr val="FFFFFF"/>
                </a:solidFill>
                <a:ea typeface="+mn-lt"/>
                <a:cs typeface="+mn-lt"/>
              </a:rPr>
              <a:t>From the end of the war, units of the Polish Army have been stationed in Westerplatte.</a:t>
            </a:r>
            <a:endParaRPr lang="en-US" sz="2000">
              <a:solidFill>
                <a:srgbClr val="FFFFFF"/>
              </a:solidFill>
            </a:endParaRPr>
          </a:p>
        </p:txBody>
      </p:sp>
    </p:spTree>
    <p:extLst>
      <p:ext uri="{BB962C8B-B14F-4D97-AF65-F5344CB8AC3E}">
        <p14:creationId xmlns:p14="http://schemas.microsoft.com/office/powerpoint/2010/main" val="95932928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51CEA-6950-482B-A1EB-B991426C9E67}"/>
              </a:ext>
            </a:extLst>
          </p:cNvPr>
          <p:cNvSpPr>
            <a:spLocks noGrp="1"/>
          </p:cNvSpPr>
          <p:nvPr>
            <p:ph type="title"/>
          </p:nvPr>
        </p:nvSpPr>
        <p:spPr>
          <a:xfrm>
            <a:off x="4965430" y="629268"/>
            <a:ext cx="6586491" cy="1286160"/>
          </a:xfrm>
        </p:spPr>
        <p:txBody>
          <a:bodyPr anchor="b">
            <a:normAutofit/>
          </a:bodyPr>
          <a:lstStyle/>
          <a:p>
            <a:r>
              <a:rPr lang="en-US" dirty="0">
                <a:cs typeface="Calibri Light"/>
              </a:rPr>
              <a:t>Name</a:t>
            </a:r>
            <a:endParaRPr lang="en-US" dirty="0"/>
          </a:p>
        </p:txBody>
      </p:sp>
      <p:sp>
        <p:nvSpPr>
          <p:cNvPr id="3" name="Content Placeholder 2">
            <a:extLst>
              <a:ext uri="{FF2B5EF4-FFF2-40B4-BE49-F238E27FC236}">
                <a16:creationId xmlns:a16="http://schemas.microsoft.com/office/drawing/2014/main" id="{D9427466-BE0E-4EBF-88AD-A60B7EA741AF}"/>
              </a:ext>
            </a:extLst>
          </p:cNvPr>
          <p:cNvSpPr>
            <a:spLocks noGrp="1"/>
          </p:cNvSpPr>
          <p:nvPr>
            <p:ph idx="1"/>
          </p:nvPr>
        </p:nvSpPr>
        <p:spPr>
          <a:xfrm>
            <a:off x="4965431" y="2438400"/>
            <a:ext cx="6586489" cy="3785419"/>
          </a:xfrm>
        </p:spPr>
        <p:txBody>
          <a:bodyPr vert="horz" lIns="91440" tIns="45720" rIns="91440" bIns="45720" rtlCol="0">
            <a:normAutofit/>
          </a:bodyPr>
          <a:lstStyle/>
          <a:p>
            <a:r>
              <a:rPr lang="en-US" sz="2000">
                <a:ea typeface="+mn-lt"/>
                <a:cs typeface="+mn-lt"/>
              </a:rPr>
              <a:t>The name Westerplatte (formerly West Platte) comes from the German language. West is "western" and platte is "plate" (meaning "island"). Westerplatte then means "the western island". According to the name of Westerplatte, it was still an island in the 19th century, and the term "western" was used to distinguish the island from the then existing also Ost Platte ("eastern island"), which later merged with the mainland. The name was kept as it became a symbol of the fight for freedom.</a:t>
            </a:r>
            <a:endParaRPr lang="en-US" sz="2000"/>
          </a:p>
        </p:txBody>
      </p:sp>
      <p:pic>
        <p:nvPicPr>
          <p:cNvPr id="4" name="Picture 4" descr="A picture containing sky, outdoor, cloudy, clouds&#10;&#10;Description automatically generated">
            <a:extLst>
              <a:ext uri="{FF2B5EF4-FFF2-40B4-BE49-F238E27FC236}">
                <a16:creationId xmlns:a16="http://schemas.microsoft.com/office/drawing/2014/main" id="{93AB2ACF-D154-4292-9D15-C75FF7342A89}"/>
              </a:ext>
            </a:extLst>
          </p:cNvPr>
          <p:cNvPicPr>
            <a:picLocks noChangeAspect="1"/>
          </p:cNvPicPr>
          <p:nvPr/>
        </p:nvPicPr>
        <p:blipFill rotWithShape="1">
          <a:blip r:embed="rId2"/>
          <a:srcRect l="2079" r="7282" b="-2"/>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E81A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1851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DB49F7-6340-428E-BA7D-CC3894132B16}"/>
              </a:ext>
            </a:extLst>
          </p:cNvPr>
          <p:cNvSpPr>
            <a:spLocks noGrp="1"/>
          </p:cNvSpPr>
          <p:nvPr>
            <p:ph type="title"/>
          </p:nvPr>
        </p:nvSpPr>
        <p:spPr>
          <a:xfrm>
            <a:off x="767290" y="1780661"/>
            <a:ext cx="3582073" cy="1463472"/>
          </a:xfrm>
        </p:spPr>
        <p:txBody>
          <a:bodyPr anchor="t">
            <a:normAutofit/>
          </a:bodyPr>
          <a:lstStyle/>
          <a:p>
            <a:r>
              <a:rPr lang="en-US" sz="3700">
                <a:solidFill>
                  <a:schemeClr val="bg1"/>
                </a:solidFill>
                <a:ea typeface="+mj-lt"/>
                <a:cs typeface="+mj-lt"/>
              </a:rPr>
              <a:t>How many Polish soldiers died?</a:t>
            </a:r>
            <a:endParaRPr lang="en-US" sz="3700">
              <a:solidFill>
                <a:schemeClr val="bg1"/>
              </a:solidFill>
            </a:endParaRPr>
          </a:p>
        </p:txBody>
      </p:sp>
      <p:grpSp>
        <p:nvGrpSpPr>
          <p:cNvPr id="18" name="Group 17">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19"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20"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3" name="Content Placeholder 2">
            <a:extLst>
              <a:ext uri="{FF2B5EF4-FFF2-40B4-BE49-F238E27FC236}">
                <a16:creationId xmlns:a16="http://schemas.microsoft.com/office/drawing/2014/main" id="{37BD4132-D59F-44C3-A733-E99F090B600B}"/>
              </a:ext>
            </a:extLst>
          </p:cNvPr>
          <p:cNvSpPr>
            <a:spLocks noGrp="1"/>
          </p:cNvSpPr>
          <p:nvPr>
            <p:ph idx="1"/>
          </p:nvPr>
        </p:nvSpPr>
        <p:spPr>
          <a:xfrm>
            <a:off x="767290" y="3383121"/>
            <a:ext cx="3582072" cy="2793251"/>
          </a:xfrm>
        </p:spPr>
        <p:txBody>
          <a:bodyPr vert="horz" lIns="91440" tIns="45720" rIns="91440" bIns="45720" rtlCol="0" anchor="t">
            <a:normAutofit/>
          </a:bodyPr>
          <a:lstStyle/>
          <a:p>
            <a:r>
              <a:rPr lang="en-US" sz="1900">
                <a:solidFill>
                  <a:schemeClr val="bg1"/>
                </a:solidFill>
                <a:ea typeface="+mn-lt"/>
                <a:cs typeface="+mn-lt"/>
              </a:rPr>
              <a:t>In the defense of Westerplatte, 16 soldiers were killed and 50 were wounded. At 4:30 a.m. on September 1, 1939, the German battleship Schleswig-Holstein unmoored from the quay and headed towards the bend of the port channel, known as the Five Whistles Turn.</a:t>
            </a:r>
            <a:endParaRPr lang="en-US" sz="1900">
              <a:solidFill>
                <a:schemeClr val="bg1"/>
              </a:solidFill>
            </a:endParaRPr>
          </a:p>
        </p:txBody>
      </p:sp>
      <p:pic>
        <p:nvPicPr>
          <p:cNvPr id="5" name="Picture 5" descr="A picture containing tree, outdoor&#10;&#10;Description automatically generated">
            <a:extLst>
              <a:ext uri="{FF2B5EF4-FFF2-40B4-BE49-F238E27FC236}">
                <a16:creationId xmlns:a16="http://schemas.microsoft.com/office/drawing/2014/main" id="{318B083E-75E2-44E8-9415-21677B567466}"/>
              </a:ext>
            </a:extLst>
          </p:cNvPr>
          <p:cNvPicPr>
            <a:picLocks noChangeAspect="1"/>
          </p:cNvPicPr>
          <p:nvPr/>
        </p:nvPicPr>
        <p:blipFill>
          <a:blip r:embed="rId2"/>
          <a:stretch>
            <a:fillRect/>
          </a:stretch>
        </p:blipFill>
        <p:spPr>
          <a:xfrm>
            <a:off x="5116652" y="1004784"/>
            <a:ext cx="6642532" cy="4270199"/>
          </a:xfrm>
          <a:prstGeom prst="rect">
            <a:avLst/>
          </a:prstGeom>
        </p:spPr>
      </p:pic>
    </p:spTree>
    <p:extLst>
      <p:ext uri="{BB962C8B-B14F-4D97-AF65-F5344CB8AC3E}">
        <p14:creationId xmlns:p14="http://schemas.microsoft.com/office/powerpoint/2010/main" val="4290914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4724288"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AF0DC68-0618-41C5-8A28-5C4C3E0CE28A}"/>
              </a:ext>
            </a:extLst>
          </p:cNvPr>
          <p:cNvSpPr>
            <a:spLocks noGrp="1"/>
          </p:cNvSpPr>
          <p:nvPr>
            <p:ph type="title"/>
          </p:nvPr>
        </p:nvSpPr>
        <p:spPr>
          <a:xfrm>
            <a:off x="804672" y="1408113"/>
            <a:ext cx="3308130" cy="2387600"/>
          </a:xfrm>
        </p:spPr>
        <p:txBody>
          <a:bodyPr vert="horz" lIns="91440" tIns="45720" rIns="91440" bIns="45720" rtlCol="0" anchor="b">
            <a:normAutofit/>
          </a:bodyPr>
          <a:lstStyle/>
          <a:p>
            <a:r>
              <a:rPr lang="en-US" sz="7200" b="1" kern="1200" dirty="0">
                <a:solidFill>
                  <a:srgbClr val="FFFFFF"/>
                </a:solidFill>
                <a:latin typeface="+mj-lt"/>
                <a:ea typeface="+mj-ea"/>
                <a:cs typeface="+mj-cs"/>
              </a:rPr>
              <a:t>The End</a:t>
            </a:r>
          </a:p>
        </p:txBody>
      </p:sp>
      <p:pic>
        <p:nvPicPr>
          <p:cNvPr id="4" name="Picture 4">
            <a:extLst>
              <a:ext uri="{FF2B5EF4-FFF2-40B4-BE49-F238E27FC236}">
                <a16:creationId xmlns:a16="http://schemas.microsoft.com/office/drawing/2014/main" id="{AC38B68E-CA64-4572-B51C-152451E78ABA}"/>
              </a:ext>
            </a:extLst>
          </p:cNvPr>
          <p:cNvPicPr>
            <a:picLocks noGrp="1" noChangeAspect="1"/>
          </p:cNvPicPr>
          <p:nvPr>
            <p:ph idx="1"/>
          </p:nvPr>
        </p:nvPicPr>
        <p:blipFill>
          <a:blip r:embed="rId2"/>
          <a:stretch>
            <a:fillRect/>
          </a:stretch>
        </p:blipFill>
        <p:spPr>
          <a:xfrm>
            <a:off x="6524967" y="643467"/>
            <a:ext cx="3866354" cy="5571066"/>
          </a:xfrm>
          <a:prstGeom prst="rect">
            <a:avLst/>
          </a:prstGeom>
        </p:spPr>
      </p:pic>
    </p:spTree>
    <p:extLst>
      <p:ext uri="{BB962C8B-B14F-4D97-AF65-F5344CB8AC3E}">
        <p14:creationId xmlns:p14="http://schemas.microsoft.com/office/powerpoint/2010/main" val="22480209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Westerplatte</vt:lpstr>
      <vt:lpstr>Westerplatte</vt:lpstr>
      <vt:lpstr>Until 1939</vt:lpstr>
      <vt:lpstr>World War II</vt:lpstr>
      <vt:lpstr>Name</vt:lpstr>
      <vt:lpstr>How many Polish soldiers died?</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Westerplatte</dc:title>
  <dc:creator/>
  <cp:lastModifiedBy/>
  <cp:revision>54</cp:revision>
  <dcterms:created xsi:type="dcterms:W3CDTF">2022-02-06T14:04:34Z</dcterms:created>
  <dcterms:modified xsi:type="dcterms:W3CDTF">2022-02-06T14:38:25Z</dcterms:modified>
</cp:coreProperties>
</file>