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59"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l-PL"/>
              <a:t>Kliknij, aby edytować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2/20/2022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2/20/2022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l-PL"/>
              <a:t>Kliknij, aby edytować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pPr/>
              <a:t>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pPr/>
              <a:t>2/20/2022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pPr/>
              <a:t>2/20/2022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pPr/>
              <a:t>2/20/2022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l-PL"/>
              <a:t>Kliknij, aby edytować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2/20/2022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2/20/2022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2/20/2022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s://pl.m.wikipedia.org/wiki/Centralny_Dworzec_Autobusowy_w_Hamburgu" TargetMode="External"/><Relationship Id="rId7" Type="http://schemas.openxmlformats.org/officeDocument/2006/relationships/hyperlink" Target="https://pl.m.wikipedia.org/wiki/Port_lotniczy_Hamburg" TargetMode="External"/><Relationship Id="rId2" Type="http://schemas.openxmlformats.org/officeDocument/2006/relationships/hyperlink" Target="https://pl.m.wikipedia.org/wiki/Hamburg_Hauptbahnhof" TargetMode="External"/><Relationship Id="rId1" Type="http://schemas.openxmlformats.org/officeDocument/2006/relationships/slideLayout" Target="../slideLayouts/slideLayout2.xml"/><Relationship Id="rId6" Type="http://schemas.openxmlformats.org/officeDocument/2006/relationships/hyperlink" Target="https://pl.m.wikipedia.org/wiki/S-Bahn_w_Hamburgu" TargetMode="External"/><Relationship Id="rId5" Type="http://schemas.openxmlformats.org/officeDocument/2006/relationships/hyperlink" Target="https://pl.m.wikipedia.org/wiki/Publiczny_transport_zbiorowy" TargetMode="External"/><Relationship Id="rId4" Type="http://schemas.openxmlformats.org/officeDocument/2006/relationships/hyperlink" Target="https://pl.m.wikipedia.org/wiki/Skandynawia"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pl.m.wikipedia.org/wiki/Unia_Chrze%C5%9Bcija%C5%84sko-Demokratyczna_(Niemcy)" TargetMode="External"/><Relationship Id="rId2" Type="http://schemas.openxmlformats.org/officeDocument/2006/relationships/hyperlink" Target="https://pl.m.wikipedia.org/wiki/Christoph_Ahlhaus" TargetMode="Externa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hyperlink" Target="https://pl.m.wikipedia.org/wiki/Socjaldemokratyczna_Partia_Niemiec" TargetMode="External"/><Relationship Id="rId4" Type="http://schemas.openxmlformats.org/officeDocument/2006/relationships/hyperlink" Target="https://pl.m.wikipedia.org/wiki/Peter_Tschentscher"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pl.m.wikipedia.org/wiki/Letnie_Igrzyska_Olimpijskie_193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312027A-3B06-E94C-AEB7-F57D836899BA}"/>
              </a:ext>
            </a:extLst>
          </p:cNvPr>
          <p:cNvSpPr>
            <a:spLocks noGrp="1"/>
          </p:cNvSpPr>
          <p:nvPr>
            <p:ph type="ctrTitle"/>
          </p:nvPr>
        </p:nvSpPr>
        <p:spPr>
          <a:xfrm>
            <a:off x="872389" y="1679655"/>
            <a:ext cx="10447222" cy="3073414"/>
          </a:xfrm>
        </p:spPr>
        <p:txBody>
          <a:bodyPr/>
          <a:lstStyle/>
          <a:p>
            <a:r>
              <a:rPr lang="pl-PL" sz="6600" b="1" i="1"/>
              <a:t>Największe miasta niemiec</a:t>
            </a:r>
          </a:p>
        </p:txBody>
      </p:sp>
    </p:spTree>
    <p:extLst>
      <p:ext uri="{BB962C8B-B14F-4D97-AF65-F5344CB8AC3E}">
        <p14:creationId xmlns:p14="http://schemas.microsoft.com/office/powerpoint/2010/main" xmlns="" val="377964250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E75E78D-4F62-844B-8AC8-91B3784599B1}"/>
              </a:ext>
            </a:extLst>
          </p:cNvPr>
          <p:cNvSpPr>
            <a:spLocks noGrp="1"/>
          </p:cNvSpPr>
          <p:nvPr>
            <p:ph type="title"/>
          </p:nvPr>
        </p:nvSpPr>
        <p:spPr/>
        <p:txBody>
          <a:bodyPr/>
          <a:lstStyle/>
          <a:p>
            <a:r>
              <a:rPr lang="pl-PL" b="1" i="1"/>
              <a:t>Transport</a:t>
            </a:r>
          </a:p>
        </p:txBody>
      </p:sp>
      <p:sp>
        <p:nvSpPr>
          <p:cNvPr id="7" name="Symbol zastępczy zawartości 2">
            <a:extLst>
              <a:ext uri="{FF2B5EF4-FFF2-40B4-BE49-F238E27FC236}">
                <a16:creationId xmlns:a16="http://schemas.microsoft.com/office/drawing/2014/main" xmlns="" id="{DA197E89-2CBA-3040-B44C-50415EBC6E8E}"/>
              </a:ext>
            </a:extLst>
          </p:cNvPr>
          <p:cNvSpPr txBox="1">
            <a:spLocks noGrp="1"/>
          </p:cNvSpPr>
          <p:nvPr>
            <p:ph idx="1"/>
          </p:nvPr>
        </p:nvSpPr>
        <p:spPr>
          <a:xfrm>
            <a:off x="1219200" y="1833327"/>
            <a:ext cx="9601200" cy="358140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fontAlgn="base">
              <a:buFont typeface="Franklin Gothic Book" panose="020B0503020102020204" pitchFamily="34" charset="0"/>
              <a:buNone/>
            </a:pPr>
            <a:r>
              <a:rPr lang="pl-PL" b="1" i="1">
                <a:solidFill>
                  <a:srgbClr val="202122"/>
                </a:solidFill>
                <a:latin typeface="-apple-system"/>
              </a:rPr>
              <a:t>Hamburg jest jednym z największych węzłów transportowych w Niemczech . Miasto posiada dostęp do czterech autostrad , ponadto jest największym węzłem kolejowym  w północnych Niemczech. Największym dworcem kolejowym jest </a:t>
            </a:r>
            <a:r>
              <a:rPr lang="pl-PL" b="1" i="1">
                <a:solidFill>
                  <a:srgbClr val="3366CC"/>
                </a:solidFill>
                <a:latin typeface="inherit"/>
                <a:hlinkClick r:id="rId2" tooltip="Hamburg Hauptbahnhof"/>
              </a:rPr>
              <a:t>Hamburg Hauptbahnhof</a:t>
            </a:r>
            <a:r>
              <a:rPr lang="pl-PL" b="1" i="1">
                <a:solidFill>
                  <a:srgbClr val="202122"/>
                </a:solidFill>
                <a:latin typeface="-apple-system"/>
              </a:rPr>
              <a:t>. W mieście znajduje się również </a:t>
            </a:r>
            <a:r>
              <a:rPr lang="pl-PL" b="1" i="1">
                <a:solidFill>
                  <a:srgbClr val="3366CC"/>
                </a:solidFill>
                <a:latin typeface="inherit"/>
                <a:hlinkClick r:id="rId3" tooltip="Centralny Dworzec Autobusowy w Hamburgu"/>
              </a:rPr>
              <a:t>Centralny Dworzec Autobusowy</a:t>
            </a:r>
            <a:r>
              <a:rPr lang="pl-PL" b="1" i="1">
                <a:solidFill>
                  <a:srgbClr val="202122"/>
                </a:solidFill>
                <a:latin typeface="-apple-system"/>
              </a:rPr>
              <a:t>. Oprócz tego przez Hamburg wiodą trasy prowadzące w głąb </a:t>
            </a:r>
            <a:r>
              <a:rPr lang="pl-PL" b="1" i="1">
                <a:solidFill>
                  <a:srgbClr val="3366CC"/>
                </a:solidFill>
                <a:latin typeface="inherit"/>
                <a:hlinkClick r:id="rId4" tooltip="Skandynawia"/>
              </a:rPr>
              <a:t>Skandynawii</a:t>
            </a:r>
            <a:r>
              <a:rPr lang="pl-PL" b="1" i="1">
                <a:solidFill>
                  <a:srgbClr val="202122"/>
                </a:solidFill>
                <a:latin typeface="-apple-system"/>
              </a:rPr>
              <a:t>.</a:t>
            </a:r>
            <a:r>
              <a:rPr lang="pl-PL" b="1" i="1">
                <a:solidFill>
                  <a:srgbClr val="3366CC"/>
                </a:solidFill>
                <a:latin typeface="inherit"/>
                <a:hlinkClick r:id="rId5" tooltip="Publiczny transport zbiorowy"/>
              </a:rPr>
              <a:t>Publiczny transport zbiorowy</a:t>
            </a:r>
            <a:r>
              <a:rPr lang="pl-PL" b="1" i="1">
                <a:solidFill>
                  <a:srgbClr val="202122"/>
                </a:solidFill>
                <a:latin typeface="-apple-system"/>
              </a:rPr>
              <a:t> organizowany jest przez związek komunikacyjny </a:t>
            </a:r>
            <a:r>
              <a:rPr lang="pl-PL" b="1" i="1">
                <a:solidFill>
                  <a:srgbClr val="202122"/>
                </a:solidFill>
                <a:latin typeface="inherit"/>
              </a:rPr>
              <a:t>Hamburger Verkehrsverbund.Meskłada</a:t>
            </a:r>
            <a:r>
              <a:rPr lang="pl-PL" b="1" i="1">
                <a:solidFill>
                  <a:srgbClr val="202122"/>
                </a:solidFill>
                <a:latin typeface="-apple-system"/>
              </a:rPr>
              <a:t>a się z czterech linii, </a:t>
            </a:r>
            <a:r>
              <a:rPr lang="pl-PL" b="1" i="1">
                <a:solidFill>
                  <a:srgbClr val="3366CC"/>
                </a:solidFill>
                <a:latin typeface="inherit"/>
                <a:hlinkClick r:id="rId6" tooltip="S-Bahn w Hamburgu"/>
              </a:rPr>
              <a:t>S-Bahn w Hamburgu</a:t>
            </a:r>
            <a:r>
              <a:rPr lang="pl-PL" b="1" i="1">
                <a:solidFill>
                  <a:srgbClr val="202122"/>
                </a:solidFill>
                <a:latin typeface="-apple-system"/>
              </a:rPr>
              <a:t> posiada sześć linii, na których znajduje się 67 stacji. W Hamburgu znajduje się </a:t>
            </a:r>
            <a:r>
              <a:rPr lang="pl-PL" b="1" i="1">
                <a:solidFill>
                  <a:srgbClr val="3366CC"/>
                </a:solidFill>
                <a:latin typeface="inherit"/>
                <a:hlinkClick r:id="rId7" tooltip="Port lotniczy Hamburg"/>
              </a:rPr>
              <a:t>międzynarodowy port lotniczy</a:t>
            </a:r>
            <a:r>
              <a:rPr lang="pl-PL" b="1" i="1">
                <a:solidFill>
                  <a:srgbClr val="202122"/>
                </a:solidFill>
                <a:latin typeface="-apple-system"/>
              </a:rPr>
              <a:t>, położony około 8 km na północny zachód od centrum miasta.</a:t>
            </a:r>
          </a:p>
        </p:txBody>
      </p:sp>
      <p:pic>
        <p:nvPicPr>
          <p:cNvPr id="8" name="Obraz 8">
            <a:extLst>
              <a:ext uri="{FF2B5EF4-FFF2-40B4-BE49-F238E27FC236}">
                <a16:creationId xmlns:a16="http://schemas.microsoft.com/office/drawing/2014/main" xmlns="" id="{111291A8-B08D-854B-933F-22984C444E40}"/>
              </a:ext>
            </a:extLst>
          </p:cNvPr>
          <p:cNvPicPr>
            <a:picLocks noChangeAspect="1"/>
          </p:cNvPicPr>
          <p:nvPr/>
        </p:nvPicPr>
        <p:blipFill>
          <a:blip r:embed="rId8"/>
          <a:stretch>
            <a:fillRect/>
          </a:stretch>
        </p:blipFill>
        <p:spPr>
          <a:xfrm>
            <a:off x="8292329" y="4873043"/>
            <a:ext cx="2528071" cy="1689211"/>
          </a:xfrm>
          <a:prstGeom prst="roundRect">
            <a:avLst/>
          </a:prstGeom>
          <a:ln w="88900" cap="sq">
            <a:solidFill>
              <a:srgbClr val="FFFFFF"/>
            </a:solidFill>
            <a:miter lim="800000"/>
          </a:ln>
          <a:effectLst>
            <a:outerShdw blurRad="152400" dist="317500" dir="5400000" sx="90000" sy="-19000" rotWithShape="0">
              <a:prstClr val="black">
                <a:alpha val="15000"/>
              </a:prstClr>
            </a:outerShdw>
            <a:reflection blurRad="6350" stA="50000" endA="295" endPos="92000" dist="101600" dir="5400000" sy="-100000" algn="bl" rotWithShape="0"/>
          </a:effectLst>
        </p:spPr>
      </p:pic>
    </p:spTree>
    <p:extLst>
      <p:ext uri="{BB962C8B-B14F-4D97-AF65-F5344CB8AC3E}">
        <p14:creationId xmlns:p14="http://schemas.microsoft.com/office/powerpoint/2010/main" xmlns="" val="160477064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p:cTn id="14"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2" presetClass="emph" presetSubtype="0" fill="hold" nodeType="clickEffect">
                                  <p:stCondLst>
                                    <p:cond delay="0"/>
                                  </p:stCondLst>
                                  <p:childTnLst>
                                    <p:animRot by="120000">
                                      <p:cBhvr>
                                        <p:cTn id="20" dur="100" fill="hold">
                                          <p:stCondLst>
                                            <p:cond delay="0"/>
                                          </p:stCondLst>
                                        </p:cTn>
                                        <p:tgtEl>
                                          <p:spTgt spid="8"/>
                                        </p:tgtEl>
                                        <p:attrNameLst>
                                          <p:attrName>r</p:attrName>
                                        </p:attrNameLst>
                                      </p:cBhvr>
                                    </p:animRot>
                                    <p:animRot by="-240000">
                                      <p:cBhvr>
                                        <p:cTn id="21" dur="200" fill="hold">
                                          <p:stCondLst>
                                            <p:cond delay="200"/>
                                          </p:stCondLst>
                                        </p:cTn>
                                        <p:tgtEl>
                                          <p:spTgt spid="8"/>
                                        </p:tgtEl>
                                        <p:attrNameLst>
                                          <p:attrName>r</p:attrName>
                                        </p:attrNameLst>
                                      </p:cBhvr>
                                    </p:animRot>
                                    <p:animRot by="240000">
                                      <p:cBhvr>
                                        <p:cTn id="22" dur="200" fill="hold">
                                          <p:stCondLst>
                                            <p:cond delay="400"/>
                                          </p:stCondLst>
                                        </p:cTn>
                                        <p:tgtEl>
                                          <p:spTgt spid="8"/>
                                        </p:tgtEl>
                                        <p:attrNameLst>
                                          <p:attrName>r</p:attrName>
                                        </p:attrNameLst>
                                      </p:cBhvr>
                                    </p:animRot>
                                    <p:animRot by="-240000">
                                      <p:cBhvr>
                                        <p:cTn id="23" dur="200" fill="hold">
                                          <p:stCondLst>
                                            <p:cond delay="600"/>
                                          </p:stCondLst>
                                        </p:cTn>
                                        <p:tgtEl>
                                          <p:spTgt spid="8"/>
                                        </p:tgtEl>
                                        <p:attrNameLst>
                                          <p:attrName>r</p:attrName>
                                        </p:attrNameLst>
                                      </p:cBhvr>
                                    </p:animRot>
                                    <p:animRot by="120000">
                                      <p:cBhvr>
                                        <p:cTn id="24" dur="200" fill="hold">
                                          <p:stCondLst>
                                            <p:cond delay="800"/>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5F3E3C7-CA89-3E43-96DB-8CA19CDA5375}"/>
              </a:ext>
            </a:extLst>
          </p:cNvPr>
          <p:cNvSpPr>
            <a:spLocks noGrp="1"/>
          </p:cNvSpPr>
          <p:nvPr>
            <p:ph type="title"/>
          </p:nvPr>
        </p:nvSpPr>
        <p:spPr/>
        <p:txBody>
          <a:bodyPr/>
          <a:lstStyle/>
          <a:p>
            <a:r>
              <a:rPr lang="pl-PL" b="1" i="1"/>
              <a:t>Polityka</a:t>
            </a:r>
          </a:p>
        </p:txBody>
      </p:sp>
      <p:sp>
        <p:nvSpPr>
          <p:cNvPr id="3" name="Symbol zastępczy zawartości 2">
            <a:extLst>
              <a:ext uri="{FF2B5EF4-FFF2-40B4-BE49-F238E27FC236}">
                <a16:creationId xmlns:a16="http://schemas.microsoft.com/office/drawing/2014/main" xmlns="" id="{003DFE7C-5E00-5342-8404-DF7DC4B5A9A0}"/>
              </a:ext>
            </a:extLst>
          </p:cNvPr>
          <p:cNvSpPr>
            <a:spLocks noGrp="1"/>
          </p:cNvSpPr>
          <p:nvPr>
            <p:ph idx="1"/>
          </p:nvPr>
        </p:nvSpPr>
        <p:spPr/>
        <p:txBody>
          <a:bodyPr/>
          <a:lstStyle/>
          <a:p>
            <a:pPr marL="0" indent="0" algn="ctr">
              <a:buNone/>
            </a:pPr>
            <a:r>
              <a:rPr lang="pl-PL" b="1" i="1">
                <a:solidFill>
                  <a:srgbClr val="202122"/>
                </a:solidFill>
                <a:effectLst/>
                <a:latin typeface="-apple-system"/>
              </a:rPr>
              <a:t>Hamburg jest siedzibą 100 konsulatów (kwiecień 2010) i zajmuje w tym drugie miejsce na świecie (po Hongkongu). Miasto przez pięćdziesiąt lat po wojnie było rządzone przez lewicę. Od 2010 roku do 2011 na czele rządu stał </a:t>
            </a:r>
            <a:r>
              <a:rPr lang="pl-PL" b="1" i="1" u="none" strike="noStrike">
                <a:solidFill>
                  <a:srgbClr val="3366CC"/>
                </a:solidFill>
                <a:effectLst/>
                <a:latin typeface="-apple-system"/>
                <a:hlinkClick r:id="rId2" tooltip="Christoph Ahlhaus"/>
              </a:rPr>
              <a:t>Christoph Ahlhaus</a:t>
            </a:r>
            <a:r>
              <a:rPr lang="pl-PL" b="1" i="1">
                <a:solidFill>
                  <a:srgbClr val="202122"/>
                </a:solidFill>
                <a:effectLst/>
                <a:latin typeface="-apple-system"/>
              </a:rPr>
              <a:t> (</a:t>
            </a:r>
            <a:r>
              <a:rPr lang="pl-PL" b="1" i="1" u="none" strike="noStrike">
                <a:solidFill>
                  <a:srgbClr val="3366CC"/>
                </a:solidFill>
                <a:effectLst/>
                <a:latin typeface="-apple-system"/>
                <a:hlinkClick r:id="rId3" tooltip="Unia Chrześcijańsko-Demokratyczna (Niemcy)"/>
              </a:rPr>
              <a:t>CDU</a:t>
            </a:r>
            <a:r>
              <a:rPr lang="pl-PL" b="1" i="1">
                <a:solidFill>
                  <a:srgbClr val="202122"/>
                </a:solidFill>
                <a:effectLst/>
                <a:latin typeface="-apple-system"/>
              </a:rPr>
              <a:t>). Obecnie od 28 marca 2018 burmistrzem miasta jest </a:t>
            </a:r>
            <a:r>
              <a:rPr lang="pl-PL" b="1" i="1" u="none" strike="noStrike">
                <a:solidFill>
                  <a:srgbClr val="3366CC"/>
                </a:solidFill>
                <a:effectLst/>
                <a:latin typeface="-apple-system"/>
                <a:hlinkClick r:id="rId4" tooltip="Peter Tschentscher"/>
              </a:rPr>
              <a:t>Peter Tschentscher</a:t>
            </a:r>
            <a:r>
              <a:rPr lang="pl-PL" b="1" i="1">
                <a:solidFill>
                  <a:srgbClr val="202122"/>
                </a:solidFill>
                <a:effectLst/>
                <a:latin typeface="-apple-system"/>
              </a:rPr>
              <a:t> z </a:t>
            </a:r>
            <a:r>
              <a:rPr lang="pl-PL" b="1" i="1" u="none" strike="noStrike">
                <a:solidFill>
                  <a:srgbClr val="3366CC"/>
                </a:solidFill>
                <a:effectLst/>
                <a:latin typeface="-apple-system"/>
                <a:hlinkClick r:id="rId5" tooltip="Socjaldemokratyczna Partia Niemiec"/>
              </a:rPr>
              <a:t>SPD</a:t>
            </a:r>
            <a:r>
              <a:rPr lang="pl-PL" b="1" i="1">
                <a:solidFill>
                  <a:srgbClr val="202122"/>
                </a:solidFill>
                <a:effectLst/>
                <a:latin typeface="-apple-system"/>
              </a:rPr>
              <a:t>.</a:t>
            </a:r>
            <a:endParaRPr lang="pl-PL" b="1" i="1"/>
          </a:p>
        </p:txBody>
      </p:sp>
      <p:pic>
        <p:nvPicPr>
          <p:cNvPr id="4" name="Obraz 4">
            <a:extLst>
              <a:ext uri="{FF2B5EF4-FFF2-40B4-BE49-F238E27FC236}">
                <a16:creationId xmlns:a16="http://schemas.microsoft.com/office/drawing/2014/main" xmlns="" id="{53CEF968-95C6-4942-BE06-D6BCB0F1E82F}"/>
              </a:ext>
            </a:extLst>
          </p:cNvPr>
          <p:cNvPicPr>
            <a:picLocks noChangeAspect="1"/>
          </p:cNvPicPr>
          <p:nvPr/>
        </p:nvPicPr>
        <p:blipFill>
          <a:blip r:embed="rId6"/>
          <a:stretch>
            <a:fillRect/>
          </a:stretch>
        </p:blipFill>
        <p:spPr>
          <a:xfrm>
            <a:off x="7398524" y="4237409"/>
            <a:ext cx="2892867" cy="1629991"/>
          </a:xfrm>
          <a:prstGeom prst="snip2DiagRect">
            <a:avLst/>
          </a:prstGeom>
          <a:solidFill>
            <a:srgbClr val="FFFFFF">
              <a:shade val="85000"/>
            </a:srgbClr>
          </a:solidFill>
          <a:ln w="88900" cap="sq">
            <a:solidFill>
              <a:srgbClr val="FFFFFF"/>
            </a:solidFill>
            <a:miter lim="800000"/>
          </a:ln>
          <a:effectLst>
            <a:outerShdw blurRad="152400" dist="317500" dir="5400000" sx="90000" sy="-19000" rotWithShape="0">
              <a:prstClr val="black">
                <a:alpha val="15000"/>
              </a:prstClr>
            </a:outerShdw>
            <a:reflection blurRad="6350" stA="50000" endA="295" endPos="92000" dist="101600" dir="5400000" sy="-100000" algn="bl" rotWithShape="0"/>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2421380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strVal val="#ppt_w*0.70"/>
                                          </p:val>
                                        </p:tav>
                                        <p:tav tm="100000">
                                          <p:val>
                                            <p:strVal val="#ppt_w"/>
                                          </p:val>
                                        </p:tav>
                                      </p:tavLst>
                                    </p:anim>
                                    <p:anim calcmode="lin" valueType="num">
                                      <p:cBhvr>
                                        <p:cTn id="24" dur="1000" fill="hold"/>
                                        <p:tgtEl>
                                          <p:spTgt spid="4"/>
                                        </p:tgtEl>
                                        <p:attrNameLst>
                                          <p:attrName>ppt_h</p:attrName>
                                        </p:attrNameLst>
                                      </p:cBhvr>
                                      <p:tavLst>
                                        <p:tav tm="0">
                                          <p:val>
                                            <p:strVal val="#ppt_h"/>
                                          </p:val>
                                        </p:tav>
                                        <p:tav tm="100000">
                                          <p:val>
                                            <p:strVal val="#ppt_h"/>
                                          </p:val>
                                        </p:tav>
                                      </p:tavLst>
                                    </p:anim>
                                    <p:animEffect transition="in" filter="fade">
                                      <p:cBhvr>
                                        <p:cTn id="2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6600" b="1" dirty="0" smtClean="0"/>
              <a:t>KONIEC</a:t>
            </a:r>
            <a:endParaRPr lang="pl-PL" sz="6600" b="1" dirty="0"/>
          </a:p>
        </p:txBody>
      </p:sp>
      <p:sp>
        <p:nvSpPr>
          <p:cNvPr id="3" name="Symbol zastępczy zawartości 2"/>
          <p:cNvSpPr>
            <a:spLocks noGrp="1"/>
          </p:cNvSpPr>
          <p:nvPr>
            <p:ph idx="1"/>
          </p:nvPr>
        </p:nvSpPr>
        <p:spPr/>
        <p:txBody>
          <a:bodyPr/>
          <a:lstStyle/>
          <a:p>
            <a:r>
              <a:rPr lang="pl-PL" dirty="0" smtClean="0"/>
              <a:t>Cezary </a:t>
            </a:r>
            <a:r>
              <a:rPr lang="pl-PL" dirty="0" err="1" smtClean="0"/>
              <a:t>Mattik</a:t>
            </a:r>
            <a:endParaRPr lang="pl-PL" dirty="0" smtClean="0"/>
          </a:p>
          <a:p>
            <a:r>
              <a:rPr lang="pl-PL" dirty="0" smtClean="0"/>
              <a:t>Mikołaj </a:t>
            </a:r>
            <a:r>
              <a:rPr lang="pl-PL" dirty="0" err="1" smtClean="0"/>
              <a:t>Roszczyniała</a:t>
            </a:r>
            <a:endParaRPr lang="pl-PL" dirty="0" smtClean="0"/>
          </a:p>
          <a:p>
            <a:r>
              <a:rPr lang="pl-PL" dirty="0" smtClean="0"/>
              <a:t>Adrian Miler</a:t>
            </a:r>
          </a:p>
          <a:p>
            <a:r>
              <a:rPr lang="pl-PL" dirty="0" smtClean="0"/>
              <a:t>Igor Zabłotny</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3BCC199-66DF-0F4F-B1CA-797DD8A3394A}"/>
              </a:ext>
            </a:extLst>
          </p:cNvPr>
          <p:cNvSpPr>
            <a:spLocks noGrp="1"/>
          </p:cNvSpPr>
          <p:nvPr>
            <p:ph type="title"/>
          </p:nvPr>
        </p:nvSpPr>
        <p:spPr>
          <a:xfrm>
            <a:off x="1371600" y="685800"/>
            <a:ext cx="9601200" cy="1291667"/>
          </a:xfrm>
        </p:spPr>
        <p:txBody>
          <a:bodyPr/>
          <a:lstStyle/>
          <a:p>
            <a:r>
              <a:rPr lang="pl-PL" b="1" i="1"/>
              <a:t>Berlin</a:t>
            </a:r>
          </a:p>
        </p:txBody>
      </p:sp>
      <p:sp>
        <p:nvSpPr>
          <p:cNvPr id="3" name="Symbol zastępczy zawartości 2">
            <a:extLst>
              <a:ext uri="{FF2B5EF4-FFF2-40B4-BE49-F238E27FC236}">
                <a16:creationId xmlns:a16="http://schemas.microsoft.com/office/drawing/2014/main" xmlns="" id="{08AB7253-EE1D-BF4D-8EC6-29AEA1676D6A}"/>
              </a:ext>
            </a:extLst>
          </p:cNvPr>
          <p:cNvSpPr>
            <a:spLocks noGrp="1"/>
          </p:cNvSpPr>
          <p:nvPr>
            <p:ph idx="1"/>
          </p:nvPr>
        </p:nvSpPr>
        <p:spPr/>
        <p:txBody>
          <a:bodyPr>
            <a:normAutofit/>
          </a:bodyPr>
          <a:lstStyle/>
          <a:p>
            <a:pPr marL="0" indent="0" algn="ctr">
              <a:buNone/>
            </a:pPr>
            <a:r>
              <a:rPr lang="pl-PL" sz="2400" b="1" i="1">
                <a:solidFill>
                  <a:srgbClr val="3C4043"/>
                </a:solidFill>
                <a:effectLst/>
                <a:latin typeface="Roboto" panose="02000000000000000000" pitchFamily="2" charset="0"/>
              </a:rPr>
              <a:t>Berlin – stolica, największe miasto Niemiec i zarazem kraj związkowy. Zajmuje powierzchnię ok. 892 km² i zamieszkuje go około 3,7 mln osób. Jest największym miastem w Unii Europejskiej pod względem liczby mieszkańców. Berlin jest podzielony na dwanaście okręgów administracyjnych.</a:t>
            </a:r>
            <a:endParaRPr lang="pl-PL" sz="2400" b="1" i="1"/>
          </a:p>
        </p:txBody>
      </p:sp>
    </p:spTree>
    <p:extLst>
      <p:ext uri="{BB962C8B-B14F-4D97-AF65-F5344CB8AC3E}">
        <p14:creationId xmlns:p14="http://schemas.microsoft.com/office/powerpoint/2010/main" xmlns="" val="166730967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BB270EC-F277-2B4F-B691-C342FD1BF354}"/>
              </a:ext>
            </a:extLst>
          </p:cNvPr>
          <p:cNvSpPr>
            <a:spLocks noGrp="1"/>
          </p:cNvSpPr>
          <p:nvPr>
            <p:ph type="title"/>
          </p:nvPr>
        </p:nvSpPr>
        <p:spPr>
          <a:xfrm>
            <a:off x="3194205" y="809917"/>
            <a:ext cx="9601200" cy="1485900"/>
          </a:xfrm>
        </p:spPr>
        <p:txBody>
          <a:bodyPr/>
          <a:lstStyle/>
          <a:p>
            <a:r>
              <a:rPr lang="pl-PL" b="1" i="1"/>
              <a:t>BRAMA BRANDENBURSKA (BRANDENBURGER TOR)</a:t>
            </a:r>
          </a:p>
        </p:txBody>
      </p:sp>
      <p:sp>
        <p:nvSpPr>
          <p:cNvPr id="3" name="Symbol zastępczy zawartości 2">
            <a:extLst>
              <a:ext uri="{FF2B5EF4-FFF2-40B4-BE49-F238E27FC236}">
                <a16:creationId xmlns:a16="http://schemas.microsoft.com/office/drawing/2014/main" xmlns="" id="{F9091E1B-09A4-924B-A2B8-6EE665064B43}"/>
              </a:ext>
            </a:extLst>
          </p:cNvPr>
          <p:cNvSpPr>
            <a:spLocks noGrp="1"/>
          </p:cNvSpPr>
          <p:nvPr>
            <p:ph idx="1"/>
          </p:nvPr>
        </p:nvSpPr>
        <p:spPr>
          <a:xfrm>
            <a:off x="1574112" y="2008960"/>
            <a:ext cx="9601200" cy="3581400"/>
          </a:xfrm>
        </p:spPr>
        <p:txBody>
          <a:bodyPr/>
          <a:lstStyle/>
          <a:p>
            <a:pPr marL="0" indent="0" algn="ctr" fontAlgn="base">
              <a:buNone/>
            </a:pPr>
            <a:endParaRPr lang="pl-PL" b="0" i="0" cap="all">
              <a:solidFill>
                <a:srgbClr val="333333"/>
              </a:solidFill>
              <a:effectLst/>
              <a:latin typeface="Trebuchet MS" panose="02000000000000000000" pitchFamily="2" charset="0"/>
            </a:endParaRPr>
          </a:p>
          <a:p>
            <a:pPr marL="0" indent="0" algn="ctr" fontAlgn="base">
              <a:buNone/>
            </a:pPr>
            <a:r>
              <a:rPr lang="pl-PL" b="1" i="1">
                <a:solidFill>
                  <a:srgbClr val="333333"/>
                </a:solidFill>
                <a:effectLst/>
                <a:latin typeface="Geneva"/>
              </a:rPr>
              <a:t>Brama Brandenburska to w mojej opinii najbardziej rozpoznawalna niemiecka budowla. Prawie każdy, kto przyjeżdża do Berlina prędzej czy później trafia do tego miejsca, dlatego my postanowiliśmy rozpocząć nasze zwiedzanie Berlina od wizyty pod tą bramą. Przez cały dzień jest tu mnogość ludzi robiących sobie „selfie”, performerów, czy lokalnych przewodników czekających na turystów. Miejsce niby zwyczajne, lecz warte odwiedzin.</a:t>
            </a:r>
          </a:p>
        </p:txBody>
      </p:sp>
      <p:pic>
        <p:nvPicPr>
          <p:cNvPr id="4" name="Obraz 4">
            <a:extLst>
              <a:ext uri="{FF2B5EF4-FFF2-40B4-BE49-F238E27FC236}">
                <a16:creationId xmlns:a16="http://schemas.microsoft.com/office/drawing/2014/main" xmlns="" id="{3B369265-7829-C241-8BB6-170D56C71328}"/>
              </a:ext>
            </a:extLst>
          </p:cNvPr>
          <p:cNvPicPr>
            <a:picLocks noChangeAspect="1"/>
          </p:cNvPicPr>
          <p:nvPr/>
        </p:nvPicPr>
        <p:blipFill>
          <a:blip r:embed="rId2"/>
          <a:stretch>
            <a:fillRect/>
          </a:stretch>
        </p:blipFill>
        <p:spPr>
          <a:xfrm>
            <a:off x="8479939" y="4562184"/>
            <a:ext cx="2814497" cy="1877248"/>
          </a:xfrm>
          <a:prstGeom prst="roundRect">
            <a:avLst>
              <a:gd name="adj" fmla="val 16667"/>
            </a:avLst>
          </a:prstGeom>
          <a:ln>
            <a:noFill/>
          </a:ln>
          <a:effectLst>
            <a:outerShdw blurRad="152400" dist="317500" dir="5400000" sx="90000" sy="-19000" rotWithShape="0">
              <a:prstClr val="black">
                <a:alpha val="15000"/>
              </a:prstClr>
            </a:outerShdw>
            <a:reflection blurRad="6350" stA="50000" endA="295" endPos="92000" dist="101600" dir="5400000" sy="-100000" algn="bl" rotWithShape="0"/>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xmlns="" val="149328826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heckerboard(across)">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80">
                                          <p:stCondLst>
                                            <p:cond delay="0"/>
                                          </p:stCondLst>
                                        </p:cTn>
                                        <p:tgtEl>
                                          <p:spTgt spid="4"/>
                                        </p:tgtEl>
                                      </p:cBhvr>
                                    </p:animEffect>
                                    <p:anim calcmode="lin" valueType="num">
                                      <p:cBhvr>
                                        <p:cTn id="19"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4" dur="26">
                                          <p:stCondLst>
                                            <p:cond delay="650"/>
                                          </p:stCondLst>
                                        </p:cTn>
                                        <p:tgtEl>
                                          <p:spTgt spid="4"/>
                                        </p:tgtEl>
                                      </p:cBhvr>
                                      <p:to x="100000" y="60000"/>
                                    </p:animScale>
                                    <p:animScale>
                                      <p:cBhvr>
                                        <p:cTn id="25" dur="166" decel="50000">
                                          <p:stCondLst>
                                            <p:cond delay="676"/>
                                          </p:stCondLst>
                                        </p:cTn>
                                        <p:tgtEl>
                                          <p:spTgt spid="4"/>
                                        </p:tgtEl>
                                      </p:cBhvr>
                                      <p:to x="100000" y="100000"/>
                                    </p:animScale>
                                    <p:animScale>
                                      <p:cBhvr>
                                        <p:cTn id="26" dur="26">
                                          <p:stCondLst>
                                            <p:cond delay="1312"/>
                                          </p:stCondLst>
                                        </p:cTn>
                                        <p:tgtEl>
                                          <p:spTgt spid="4"/>
                                        </p:tgtEl>
                                      </p:cBhvr>
                                      <p:to x="100000" y="80000"/>
                                    </p:animScale>
                                    <p:animScale>
                                      <p:cBhvr>
                                        <p:cTn id="27" dur="166" decel="50000">
                                          <p:stCondLst>
                                            <p:cond delay="1338"/>
                                          </p:stCondLst>
                                        </p:cTn>
                                        <p:tgtEl>
                                          <p:spTgt spid="4"/>
                                        </p:tgtEl>
                                      </p:cBhvr>
                                      <p:to x="100000" y="100000"/>
                                    </p:animScale>
                                    <p:animScale>
                                      <p:cBhvr>
                                        <p:cTn id="28" dur="26">
                                          <p:stCondLst>
                                            <p:cond delay="1642"/>
                                          </p:stCondLst>
                                        </p:cTn>
                                        <p:tgtEl>
                                          <p:spTgt spid="4"/>
                                        </p:tgtEl>
                                      </p:cBhvr>
                                      <p:to x="100000" y="90000"/>
                                    </p:animScale>
                                    <p:animScale>
                                      <p:cBhvr>
                                        <p:cTn id="29" dur="166" decel="50000">
                                          <p:stCondLst>
                                            <p:cond delay="1668"/>
                                          </p:stCondLst>
                                        </p:cTn>
                                        <p:tgtEl>
                                          <p:spTgt spid="4"/>
                                        </p:tgtEl>
                                      </p:cBhvr>
                                      <p:to x="100000" y="100000"/>
                                    </p:animScale>
                                    <p:animScale>
                                      <p:cBhvr>
                                        <p:cTn id="30" dur="26">
                                          <p:stCondLst>
                                            <p:cond delay="1808"/>
                                          </p:stCondLst>
                                        </p:cTn>
                                        <p:tgtEl>
                                          <p:spTgt spid="4"/>
                                        </p:tgtEl>
                                      </p:cBhvr>
                                      <p:to x="100000" y="95000"/>
                                    </p:animScale>
                                    <p:animScale>
                                      <p:cBhvr>
                                        <p:cTn id="31"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7C0F4B2-77C3-A340-A6F1-7190FED8943B}"/>
              </a:ext>
            </a:extLst>
          </p:cNvPr>
          <p:cNvSpPr>
            <a:spLocks noGrp="1"/>
          </p:cNvSpPr>
          <p:nvPr>
            <p:ph type="title"/>
          </p:nvPr>
        </p:nvSpPr>
        <p:spPr>
          <a:xfrm>
            <a:off x="1038052" y="5522256"/>
            <a:ext cx="9601200" cy="1485900"/>
          </a:xfrm>
        </p:spPr>
        <p:txBody>
          <a:bodyPr/>
          <a:lstStyle/>
          <a:p>
            <a:pPr fontAlgn="base"/>
            <a:r>
              <a:rPr lang="pl-PL" b="1" i="1" cap="all">
                <a:solidFill>
                  <a:srgbClr val="333333"/>
                </a:solidFill>
                <a:effectLst/>
                <a:latin typeface="Trebuchet MS" panose="020B0603020202020204" pitchFamily="34" charset="0"/>
              </a:rPr>
              <a:t>REICHSTAG</a:t>
            </a:r>
          </a:p>
        </p:txBody>
      </p:sp>
      <p:sp>
        <p:nvSpPr>
          <p:cNvPr id="3" name="Symbol zastępczy zawartości 2">
            <a:extLst>
              <a:ext uri="{FF2B5EF4-FFF2-40B4-BE49-F238E27FC236}">
                <a16:creationId xmlns:a16="http://schemas.microsoft.com/office/drawing/2014/main" xmlns="" id="{96211207-3B64-564A-9556-65B31D653F30}"/>
              </a:ext>
            </a:extLst>
          </p:cNvPr>
          <p:cNvSpPr>
            <a:spLocks noGrp="1"/>
          </p:cNvSpPr>
          <p:nvPr>
            <p:ph idx="1"/>
          </p:nvPr>
        </p:nvSpPr>
        <p:spPr>
          <a:xfrm>
            <a:off x="1848099" y="2953097"/>
            <a:ext cx="9601200" cy="3581400"/>
          </a:xfrm>
        </p:spPr>
        <p:txBody>
          <a:bodyPr/>
          <a:lstStyle/>
          <a:p>
            <a:pPr marL="0" indent="0" algn="r">
              <a:buNone/>
            </a:pPr>
            <a:r>
              <a:rPr lang="pl-PL" b="1" i="1">
                <a:solidFill>
                  <a:srgbClr val="333333"/>
                </a:solidFill>
                <a:effectLst/>
                <a:latin typeface="Geneva"/>
              </a:rPr>
              <a:t>Duża połać równo przystrzyżonego zielonego trawnika pięknie prezentuje się przed monumentalnym budynkiem niemieckiego parlamentu (Reichstag). Szkoda, że nie można sobie posiedzieć na tej trawie. Dookoła kręci się mnóstwo ludzi, ustawiają się kolejki, aby wejść do przeszklonej kopuły, która zwieńcza budynek. Spiralne schody wprowadzają do najwyższego jej punktu. Niestety trzeba stać w długiej kolejce lub dużo wcześniej zarezerwować bilet przez Internet, aby dostać się do środk</a:t>
            </a:r>
            <a:r>
              <a:rPr lang="pl-PL" b="0" i="0">
                <a:solidFill>
                  <a:srgbClr val="333333"/>
                </a:solidFill>
                <a:effectLst/>
                <a:latin typeface="Geneva"/>
              </a:rPr>
              <a:t>a. </a:t>
            </a:r>
            <a:r>
              <a:rPr lang="pl-PL" b="1" i="1">
                <a:solidFill>
                  <a:srgbClr val="333333"/>
                </a:solidFill>
                <a:effectLst/>
                <a:latin typeface="Geneva"/>
              </a:rPr>
              <a:t>Może następnym razem nam się uda</a:t>
            </a:r>
            <a:r>
              <a:rPr lang="pl-PL" b="0" i="0">
                <a:solidFill>
                  <a:srgbClr val="333333"/>
                </a:solidFill>
                <a:effectLst/>
                <a:latin typeface="Geneva"/>
              </a:rPr>
              <a:t>.</a:t>
            </a:r>
            <a:endParaRPr lang="pl-PL"/>
          </a:p>
        </p:txBody>
      </p:sp>
      <p:pic>
        <p:nvPicPr>
          <p:cNvPr id="4" name="Obraz 4">
            <a:extLst>
              <a:ext uri="{FF2B5EF4-FFF2-40B4-BE49-F238E27FC236}">
                <a16:creationId xmlns:a16="http://schemas.microsoft.com/office/drawing/2014/main" xmlns="" id="{9C76BF78-D481-294B-B8B8-94DAAB7BC7B5}"/>
              </a:ext>
            </a:extLst>
          </p:cNvPr>
          <p:cNvPicPr>
            <a:picLocks noChangeAspect="1"/>
          </p:cNvPicPr>
          <p:nvPr/>
        </p:nvPicPr>
        <p:blipFill>
          <a:blip r:embed="rId2"/>
          <a:stretch>
            <a:fillRect/>
          </a:stretch>
        </p:blipFill>
        <p:spPr>
          <a:xfrm>
            <a:off x="1620094" y="421855"/>
            <a:ext cx="3052259" cy="2035833"/>
          </a:xfrm>
          <a:prstGeom prst="rect">
            <a:avLst/>
          </a:prstGeom>
          <a:ln>
            <a:noFill/>
          </a:ln>
          <a:effectLst>
            <a:outerShdw blurRad="152400" dist="12000" dir="900000" sy="98000" kx="110000" ky="200000" algn="tl" rotWithShape="0">
              <a:srgbClr val="000000">
                <a:alpha val="30000"/>
              </a:srgbClr>
            </a:outerShdw>
            <a:reflection blurRad="6350" stA="50000" endA="295" endPos="92000" dist="101600" dir="5400000" sy="-100000" algn="bl" rotWithShape="0"/>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xmlns="" val="44033885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4B1C463-D4E2-E34B-8155-140E47C10F3D}"/>
              </a:ext>
            </a:extLst>
          </p:cNvPr>
          <p:cNvSpPr>
            <a:spLocks noGrp="1"/>
          </p:cNvSpPr>
          <p:nvPr>
            <p:ph type="title"/>
          </p:nvPr>
        </p:nvSpPr>
        <p:spPr>
          <a:xfrm>
            <a:off x="1383513" y="1104900"/>
            <a:ext cx="9601200" cy="1485900"/>
          </a:xfrm>
        </p:spPr>
        <p:txBody>
          <a:bodyPr/>
          <a:lstStyle/>
          <a:p>
            <a:pPr algn="ctr"/>
            <a:r>
              <a:rPr lang="pl-PL" b="1" i="1"/>
              <a:t>Geografia</a:t>
            </a:r>
          </a:p>
        </p:txBody>
      </p:sp>
      <p:sp>
        <p:nvSpPr>
          <p:cNvPr id="3" name="Symbol zastępczy zawartości 2">
            <a:extLst>
              <a:ext uri="{FF2B5EF4-FFF2-40B4-BE49-F238E27FC236}">
                <a16:creationId xmlns:a16="http://schemas.microsoft.com/office/drawing/2014/main" xmlns="" id="{BBD668E8-DCA6-D741-8542-5172AD226C4B}"/>
              </a:ext>
            </a:extLst>
          </p:cNvPr>
          <p:cNvSpPr>
            <a:spLocks noGrp="1"/>
          </p:cNvSpPr>
          <p:nvPr>
            <p:ph idx="1"/>
          </p:nvPr>
        </p:nvSpPr>
        <p:spPr>
          <a:xfrm>
            <a:off x="1574111" y="2590800"/>
            <a:ext cx="9601200" cy="3581400"/>
          </a:xfrm>
        </p:spPr>
        <p:txBody>
          <a:bodyPr/>
          <a:lstStyle/>
          <a:p>
            <a:pPr marL="0" indent="0" algn="ctr" fontAlgn="base">
              <a:buNone/>
            </a:pPr>
            <a:r>
              <a:rPr lang="pl-PL" b="1" i="1">
                <a:solidFill>
                  <a:srgbClr val="202122"/>
                </a:solidFill>
                <a:effectLst/>
                <a:latin typeface="-apple-system"/>
              </a:rPr>
              <a:t>Berlin leży we wschodniej części Niemiec. Berlin znajduje się między płaskowyżami Barnim i Teltow. Leży około 90 km od </a:t>
            </a:r>
            <a:r>
              <a:rPr lang="pl-PL" b="1" i="1">
                <a:solidFill>
                  <a:schemeClr val="tx1"/>
                </a:solidFill>
                <a:latin typeface="inherit"/>
              </a:rPr>
              <a:t>granicy z Polską. Największa</a:t>
            </a:r>
            <a:r>
              <a:rPr lang="pl-PL" b="1" i="1">
                <a:solidFill>
                  <a:srgbClr val="202122"/>
                </a:solidFill>
                <a:effectLst/>
                <a:latin typeface="-apple-system"/>
              </a:rPr>
              <a:t> długość miasta w kierunku wschodnio-zachodnim wynosi około 45 km, największa długość w kierunku północno-południowym wynosi około 38 km. Najwyższe wzniesienie ma wysokość 115,4 m </a:t>
            </a:r>
            <a:r>
              <a:rPr lang="pl-PL" b="1" i="1">
                <a:solidFill>
                  <a:schemeClr val="tx1"/>
                </a:solidFill>
                <a:latin typeface="inherit"/>
              </a:rPr>
              <a:t>n.p.m</a:t>
            </a:r>
            <a:r>
              <a:rPr lang="pl-PL" b="1" i="1">
                <a:solidFill>
                  <a:srgbClr val="202122"/>
                </a:solidFill>
                <a:effectLst/>
                <a:latin typeface="-apple-system"/>
              </a:rPr>
              <a:t>, natomiast najniższy punkt leży na wysokości 34 m n.p.m.</a:t>
            </a:r>
          </a:p>
        </p:txBody>
      </p:sp>
      <p:pic>
        <p:nvPicPr>
          <p:cNvPr id="4" name="Obraz 4">
            <a:extLst>
              <a:ext uri="{FF2B5EF4-FFF2-40B4-BE49-F238E27FC236}">
                <a16:creationId xmlns:a16="http://schemas.microsoft.com/office/drawing/2014/main" xmlns="" id="{772CBF61-732B-7A4B-BC68-BEE98A9848E7}"/>
              </a:ext>
            </a:extLst>
          </p:cNvPr>
          <p:cNvPicPr>
            <a:picLocks noChangeAspect="1"/>
          </p:cNvPicPr>
          <p:nvPr/>
        </p:nvPicPr>
        <p:blipFill>
          <a:blip r:embed="rId2"/>
          <a:stretch>
            <a:fillRect/>
          </a:stretch>
        </p:blipFill>
        <p:spPr>
          <a:xfrm>
            <a:off x="8609301" y="4665873"/>
            <a:ext cx="2566010" cy="1506327"/>
          </a:xfrm>
          <a:prstGeom prst="rect">
            <a:avLst/>
          </a:prstGeom>
          <a:solidFill>
            <a:srgbClr val="FFFFFF">
              <a:shade val="85000"/>
            </a:srgbClr>
          </a:solidFill>
          <a:ln w="190500" cap="sq">
            <a:solidFill>
              <a:srgbClr val="FFFFFF"/>
            </a:solidFill>
            <a:miter lim="800000"/>
          </a:ln>
          <a:effectLst>
            <a:innerShdw blurRad="63500" dist="101600" dir="5400000">
              <a:prstClr val="black">
                <a:alpha val="50000"/>
              </a:prstClr>
            </a:innerShdw>
            <a:reflection blurRad="6350" stA="50000" endA="295" endPos="92000" dist="101600" dir="5400000" sy="-100000" algn="bl" rotWithShape="0"/>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xmlns="" val="1750183104"/>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2000"/>
                                        <p:tgtEl>
                                          <p:spTgt spid="3">
                                            <p:txEl>
                                              <p:pRg st="0" end="0"/>
                                            </p:txEl>
                                          </p:spTgt>
                                        </p:tgtEl>
                                      </p:cBhvr>
                                    </p:animEffect>
                                    <p:anim calcmode="lin" valueType="num">
                                      <p:cBhvr>
                                        <p:cTn id="20"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500" fill="hold"/>
                                        <p:tgtEl>
                                          <p:spTgt spid="4"/>
                                        </p:tgtEl>
                                        <p:attrNameLst>
                                          <p:attrName>ppt_w</p:attrName>
                                        </p:attrNameLst>
                                      </p:cBhvr>
                                      <p:tavLst>
                                        <p:tav tm="0">
                                          <p:val>
                                            <p:fltVal val="0"/>
                                          </p:val>
                                        </p:tav>
                                        <p:tav tm="100000">
                                          <p:val>
                                            <p:strVal val="#ppt_w"/>
                                          </p:val>
                                        </p:tav>
                                      </p:tavLst>
                                    </p:anim>
                                    <p:anim calcmode="lin" valueType="num">
                                      <p:cBhvr>
                                        <p:cTn id="27" dur="500" fill="hold"/>
                                        <p:tgtEl>
                                          <p:spTgt spid="4"/>
                                        </p:tgtEl>
                                        <p:attrNameLst>
                                          <p:attrName>ppt_h</p:attrName>
                                        </p:attrNameLst>
                                      </p:cBhvr>
                                      <p:tavLst>
                                        <p:tav tm="0">
                                          <p:val>
                                            <p:fltVal val="0"/>
                                          </p:val>
                                        </p:tav>
                                        <p:tav tm="100000">
                                          <p:val>
                                            <p:strVal val="#ppt_h"/>
                                          </p:val>
                                        </p:tav>
                                      </p:tavLst>
                                    </p:anim>
                                    <p:animEffect transition="in" filter="fade">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8469DB9-74CF-7B4A-86E7-27B6CE93243C}"/>
              </a:ext>
            </a:extLst>
          </p:cNvPr>
          <p:cNvSpPr>
            <a:spLocks noGrp="1"/>
          </p:cNvSpPr>
          <p:nvPr>
            <p:ph type="title"/>
          </p:nvPr>
        </p:nvSpPr>
        <p:spPr/>
        <p:txBody>
          <a:bodyPr/>
          <a:lstStyle/>
          <a:p>
            <a:r>
              <a:rPr lang="pl-PL" b="1" i="1"/>
              <a:t>Sport</a:t>
            </a:r>
            <a:r>
              <a:rPr lang="pl-PL"/>
              <a:t> </a:t>
            </a:r>
          </a:p>
        </p:txBody>
      </p:sp>
      <p:sp>
        <p:nvSpPr>
          <p:cNvPr id="3" name="Symbol zastępczy zawartości 2">
            <a:extLst>
              <a:ext uri="{FF2B5EF4-FFF2-40B4-BE49-F238E27FC236}">
                <a16:creationId xmlns:a16="http://schemas.microsoft.com/office/drawing/2014/main" xmlns="" id="{5F649059-480B-404D-A801-A5DF57DBDA6E}"/>
              </a:ext>
            </a:extLst>
          </p:cNvPr>
          <p:cNvSpPr>
            <a:spLocks noGrp="1"/>
          </p:cNvSpPr>
          <p:nvPr>
            <p:ph idx="1"/>
          </p:nvPr>
        </p:nvSpPr>
        <p:spPr>
          <a:xfrm>
            <a:off x="1371601" y="2394403"/>
            <a:ext cx="10016706" cy="4463597"/>
          </a:xfrm>
        </p:spPr>
        <p:txBody>
          <a:bodyPr/>
          <a:lstStyle/>
          <a:p>
            <a:pPr marL="457200" indent="-457200" fontAlgn="base">
              <a:buFont typeface="+mj-lt"/>
              <a:buAutoNum type="arabicPeriod"/>
            </a:pPr>
            <a:r>
              <a:rPr lang="pl-PL" b="1" i="1">
                <a:solidFill>
                  <a:srgbClr val="202122"/>
                </a:solidFill>
                <a:effectLst/>
                <a:latin typeface="inherit"/>
              </a:rPr>
              <a:t>piłka nożna </a:t>
            </a:r>
          </a:p>
          <a:p>
            <a:pPr marL="457200" indent="-457200" fontAlgn="base">
              <a:buFont typeface="+mj-lt"/>
              <a:buAutoNum type="arabicPeriod"/>
            </a:pPr>
            <a:r>
              <a:rPr lang="pl-PL" b="1" i="1">
                <a:solidFill>
                  <a:srgbClr val="202122"/>
                </a:solidFill>
                <a:effectLst/>
                <a:latin typeface="inherit"/>
              </a:rPr>
              <a:t>hokej na lodzie </a:t>
            </a:r>
          </a:p>
          <a:p>
            <a:pPr marL="457200" indent="-457200" fontAlgn="base">
              <a:buFont typeface="+mj-lt"/>
              <a:buAutoNum type="arabicPeriod"/>
            </a:pPr>
            <a:r>
              <a:rPr lang="pl-PL" b="1" i="1">
                <a:solidFill>
                  <a:srgbClr val="202122"/>
                </a:solidFill>
                <a:effectLst/>
                <a:latin typeface="inherit"/>
              </a:rPr>
              <a:t>koszykówka </a:t>
            </a:r>
          </a:p>
          <a:p>
            <a:pPr marL="457200" indent="-457200" fontAlgn="base">
              <a:buFont typeface="+mj-lt"/>
              <a:buAutoNum type="arabicPeriod"/>
            </a:pPr>
            <a:r>
              <a:rPr lang="pl-PL" b="1" i="1">
                <a:solidFill>
                  <a:srgbClr val="202122"/>
                </a:solidFill>
                <a:effectLst/>
                <a:latin typeface="inherit"/>
              </a:rPr>
              <a:t>piłka ręczna                                                                                        Stadion Olimpijski w Berlinie </a:t>
            </a:r>
          </a:p>
          <a:p>
            <a:pPr marL="457200" indent="-457200" fontAlgn="base">
              <a:buFont typeface="+mj-lt"/>
              <a:buAutoNum type="arabicPeriod"/>
            </a:pPr>
            <a:r>
              <a:rPr lang="pl-PL" b="1" i="1">
                <a:solidFill>
                  <a:srgbClr val="202122"/>
                </a:solidFill>
                <a:effectLst/>
                <a:latin typeface="inherit"/>
              </a:rPr>
              <a:t>siatkówka </a:t>
            </a:r>
          </a:p>
          <a:p>
            <a:pPr marL="0" indent="0" fontAlgn="base">
              <a:buNone/>
            </a:pPr>
            <a:r>
              <a:rPr lang="pl-PL" b="1" i="1">
                <a:solidFill>
                  <a:srgbClr val="202122"/>
                </a:solidFill>
                <a:effectLst/>
                <a:latin typeface="-apple-system"/>
              </a:rPr>
              <a:t>W 1936 Berlin był gospodarzem </a:t>
            </a:r>
            <a:r>
              <a:rPr lang="pl-PL" b="1" i="1" u="none" strike="noStrike">
                <a:solidFill>
                  <a:schemeClr val="tx1"/>
                </a:solidFill>
                <a:effectLst/>
                <a:latin typeface="inherit"/>
                <a:hlinkClick r:id="rId2" tooltip="Letnie Igrzyska Olimpijskie 1936">
                  <a:extLst>
                    <a:ext uri="{A12FA001-AC4F-418D-AE19-62706E023703}">
                      <ahyp:hlinkClr xmlns:ahyp="http://schemas.microsoft.com/office/drawing/2018/hyperlinkcolor" xmlns="" val="tx"/>
                    </a:ext>
                  </a:extLst>
                </a:hlinkClick>
              </a:rPr>
              <a:t>Letnich Igrzysk Olimpijskich</a:t>
            </a:r>
            <a:r>
              <a:rPr lang="pl-PL" b="1" i="1">
                <a:solidFill>
                  <a:schemeClr val="tx1"/>
                </a:solidFill>
                <a:effectLst/>
                <a:latin typeface="-apple-system"/>
              </a:rPr>
              <a:t>.                 </a:t>
            </a:r>
          </a:p>
        </p:txBody>
      </p:sp>
      <p:pic>
        <p:nvPicPr>
          <p:cNvPr id="4" name="Obraz 4">
            <a:extLst>
              <a:ext uri="{FF2B5EF4-FFF2-40B4-BE49-F238E27FC236}">
                <a16:creationId xmlns:a16="http://schemas.microsoft.com/office/drawing/2014/main" xmlns="" id="{4FEB7F7A-F21A-384B-863A-1FA5443711AC}"/>
              </a:ext>
            </a:extLst>
          </p:cNvPr>
          <p:cNvPicPr>
            <a:picLocks noChangeAspect="1"/>
          </p:cNvPicPr>
          <p:nvPr/>
        </p:nvPicPr>
        <p:blipFill>
          <a:blip r:embed="rId3"/>
          <a:stretch>
            <a:fillRect/>
          </a:stretch>
        </p:blipFill>
        <p:spPr>
          <a:xfrm>
            <a:off x="8173203" y="1613073"/>
            <a:ext cx="3337719" cy="156265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xmlns="" val="3400659133"/>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6"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8" fill="hold">
                      <p:stCondLst>
                        <p:cond delay="indefinite"/>
                      </p:stCondLst>
                      <p:childTnLst>
                        <p:par>
                          <p:cTn id="19" fill="hold">
                            <p:stCondLst>
                              <p:cond delay="0"/>
                            </p:stCondLst>
                            <p:childTnLst>
                              <p:par>
                                <p:cTn id="20" presetID="35"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anim calcmode="lin" valueType="num">
                                      <p:cBhvr>
                                        <p:cTn id="23"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4"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26" fill="hold">
                      <p:stCondLst>
                        <p:cond delay="indefinite"/>
                      </p:stCondLst>
                      <p:childTnLst>
                        <p:par>
                          <p:cTn id="27" fill="hold">
                            <p:stCondLst>
                              <p:cond delay="0"/>
                            </p:stCondLst>
                            <p:childTnLst>
                              <p:par>
                                <p:cTn id="28" presetID="35"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2000"/>
                                        <p:tgtEl>
                                          <p:spTgt spid="3">
                                            <p:txEl>
                                              <p:pRg st="2" end="2"/>
                                            </p:txEl>
                                          </p:spTgt>
                                        </p:tgtEl>
                                      </p:cBhvr>
                                    </p:animEffect>
                                    <p:anim calcmode="lin" valueType="num">
                                      <p:cBhvr>
                                        <p:cTn id="31"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32"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34" fill="hold">
                      <p:stCondLst>
                        <p:cond delay="indefinite"/>
                      </p:stCondLst>
                      <p:childTnLst>
                        <p:par>
                          <p:cTn id="35" fill="hold">
                            <p:stCondLst>
                              <p:cond delay="0"/>
                            </p:stCondLst>
                            <p:childTnLst>
                              <p:par>
                                <p:cTn id="36" presetID="35"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2000"/>
                                        <p:tgtEl>
                                          <p:spTgt spid="3">
                                            <p:txEl>
                                              <p:pRg st="3" end="3"/>
                                            </p:txEl>
                                          </p:spTgt>
                                        </p:tgtEl>
                                      </p:cBhvr>
                                    </p:animEffect>
                                    <p:anim calcmode="lin" valueType="num">
                                      <p:cBhvr>
                                        <p:cTn id="39"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40"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42" fill="hold">
                      <p:stCondLst>
                        <p:cond delay="indefinite"/>
                      </p:stCondLst>
                      <p:childTnLst>
                        <p:par>
                          <p:cTn id="43" fill="hold">
                            <p:stCondLst>
                              <p:cond delay="0"/>
                            </p:stCondLst>
                            <p:childTnLst>
                              <p:par>
                                <p:cTn id="44" presetID="35" presetClass="entr" presetSubtype="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Effect transition="in" filter="fade">
                                      <p:cBhvr>
                                        <p:cTn id="46" dur="2000"/>
                                        <p:tgtEl>
                                          <p:spTgt spid="3">
                                            <p:txEl>
                                              <p:pRg st="4" end="4"/>
                                            </p:txEl>
                                          </p:spTgt>
                                        </p:tgtEl>
                                      </p:cBhvr>
                                    </p:animEffect>
                                    <p:anim calcmode="lin" valueType="num">
                                      <p:cBhvr>
                                        <p:cTn id="47"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48"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9"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50" fill="hold">
                      <p:stCondLst>
                        <p:cond delay="indefinite"/>
                      </p:stCondLst>
                      <p:childTnLst>
                        <p:par>
                          <p:cTn id="51" fill="hold">
                            <p:stCondLst>
                              <p:cond delay="0"/>
                            </p:stCondLst>
                            <p:childTnLst>
                              <p:par>
                                <p:cTn id="52" presetID="35"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2000"/>
                                        <p:tgtEl>
                                          <p:spTgt spid="3">
                                            <p:txEl>
                                              <p:pRg st="5" end="5"/>
                                            </p:txEl>
                                          </p:spTgt>
                                        </p:tgtEl>
                                      </p:cBhvr>
                                    </p:animEffect>
                                    <p:anim calcmode="lin" valueType="num">
                                      <p:cBhvr>
                                        <p:cTn id="55" dur="2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56"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7" dur="2000" fill="hold"/>
                                        <p:tgtEl>
                                          <p:spTgt spid="3">
                                            <p:txEl>
                                              <p:pRg st="5" end="5"/>
                                            </p:txEl>
                                          </p:spTgt>
                                        </p:tgtEl>
                                        <p:attrNameLst>
                                          <p:attrName>ppt_w</p:attrName>
                                        </p:attrNameLst>
                                      </p:cBhvr>
                                      <p:tavLst>
                                        <p:tav tm="0">
                                          <p:val>
                                            <p:fltVal val="0"/>
                                          </p:val>
                                        </p:tav>
                                        <p:tav tm="100000">
                                          <p:val>
                                            <p:strVal val="#ppt_w"/>
                                          </p:val>
                                        </p:tav>
                                      </p:tavLst>
                                    </p:anim>
                                  </p:childTnLst>
                                </p:cTn>
                              </p:par>
                            </p:childTnLst>
                          </p:cTn>
                        </p:par>
                      </p:childTnLst>
                    </p:cTn>
                  </p:par>
                  <p:par>
                    <p:cTn id="58" fill="hold">
                      <p:stCondLst>
                        <p:cond delay="indefinite"/>
                      </p:stCondLst>
                      <p:childTnLst>
                        <p:par>
                          <p:cTn id="59" fill="hold">
                            <p:stCondLst>
                              <p:cond delay="0"/>
                            </p:stCondLst>
                            <p:childTnLst>
                              <p:par>
                                <p:cTn id="60" presetID="26" presetClass="entr" presetSubtype="0" fill="hold" nodeType="clickEffect">
                                  <p:stCondLst>
                                    <p:cond delay="0"/>
                                  </p:stCondLst>
                                  <p:childTnLst>
                                    <p:set>
                                      <p:cBhvr>
                                        <p:cTn id="61" dur="1" fill="hold">
                                          <p:stCondLst>
                                            <p:cond delay="0"/>
                                          </p:stCondLst>
                                        </p:cTn>
                                        <p:tgtEl>
                                          <p:spTgt spid="4"/>
                                        </p:tgtEl>
                                        <p:attrNameLst>
                                          <p:attrName>style.visibility</p:attrName>
                                        </p:attrNameLst>
                                      </p:cBhvr>
                                      <p:to>
                                        <p:strVal val="visible"/>
                                      </p:to>
                                    </p:set>
                                    <p:animEffect transition="in" filter="wipe(down)">
                                      <p:cBhvr>
                                        <p:cTn id="62" dur="580">
                                          <p:stCondLst>
                                            <p:cond delay="0"/>
                                          </p:stCondLst>
                                        </p:cTn>
                                        <p:tgtEl>
                                          <p:spTgt spid="4"/>
                                        </p:tgtEl>
                                      </p:cBhvr>
                                    </p:animEffect>
                                    <p:anim calcmode="lin" valueType="num">
                                      <p:cBhvr>
                                        <p:cTn id="6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68" dur="26">
                                          <p:stCondLst>
                                            <p:cond delay="650"/>
                                          </p:stCondLst>
                                        </p:cTn>
                                        <p:tgtEl>
                                          <p:spTgt spid="4"/>
                                        </p:tgtEl>
                                      </p:cBhvr>
                                      <p:to x="100000" y="60000"/>
                                    </p:animScale>
                                    <p:animScale>
                                      <p:cBhvr>
                                        <p:cTn id="69" dur="166" decel="50000">
                                          <p:stCondLst>
                                            <p:cond delay="676"/>
                                          </p:stCondLst>
                                        </p:cTn>
                                        <p:tgtEl>
                                          <p:spTgt spid="4"/>
                                        </p:tgtEl>
                                      </p:cBhvr>
                                      <p:to x="100000" y="100000"/>
                                    </p:animScale>
                                    <p:animScale>
                                      <p:cBhvr>
                                        <p:cTn id="70" dur="26">
                                          <p:stCondLst>
                                            <p:cond delay="1312"/>
                                          </p:stCondLst>
                                        </p:cTn>
                                        <p:tgtEl>
                                          <p:spTgt spid="4"/>
                                        </p:tgtEl>
                                      </p:cBhvr>
                                      <p:to x="100000" y="80000"/>
                                    </p:animScale>
                                    <p:animScale>
                                      <p:cBhvr>
                                        <p:cTn id="71" dur="166" decel="50000">
                                          <p:stCondLst>
                                            <p:cond delay="1338"/>
                                          </p:stCondLst>
                                        </p:cTn>
                                        <p:tgtEl>
                                          <p:spTgt spid="4"/>
                                        </p:tgtEl>
                                      </p:cBhvr>
                                      <p:to x="100000" y="100000"/>
                                    </p:animScale>
                                    <p:animScale>
                                      <p:cBhvr>
                                        <p:cTn id="72" dur="26">
                                          <p:stCondLst>
                                            <p:cond delay="1642"/>
                                          </p:stCondLst>
                                        </p:cTn>
                                        <p:tgtEl>
                                          <p:spTgt spid="4"/>
                                        </p:tgtEl>
                                      </p:cBhvr>
                                      <p:to x="100000" y="90000"/>
                                    </p:animScale>
                                    <p:animScale>
                                      <p:cBhvr>
                                        <p:cTn id="73" dur="166" decel="50000">
                                          <p:stCondLst>
                                            <p:cond delay="1668"/>
                                          </p:stCondLst>
                                        </p:cTn>
                                        <p:tgtEl>
                                          <p:spTgt spid="4"/>
                                        </p:tgtEl>
                                      </p:cBhvr>
                                      <p:to x="100000" y="100000"/>
                                    </p:animScale>
                                    <p:animScale>
                                      <p:cBhvr>
                                        <p:cTn id="74" dur="26">
                                          <p:stCondLst>
                                            <p:cond delay="1808"/>
                                          </p:stCondLst>
                                        </p:cTn>
                                        <p:tgtEl>
                                          <p:spTgt spid="4"/>
                                        </p:tgtEl>
                                      </p:cBhvr>
                                      <p:to x="100000" y="95000"/>
                                    </p:animScale>
                                    <p:animScale>
                                      <p:cBhvr>
                                        <p:cTn id="7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4DAC946-EC71-D24A-8ADB-D860A1AC8418}"/>
              </a:ext>
            </a:extLst>
          </p:cNvPr>
          <p:cNvSpPr>
            <a:spLocks noGrp="1"/>
          </p:cNvSpPr>
          <p:nvPr>
            <p:ph type="title"/>
          </p:nvPr>
        </p:nvSpPr>
        <p:spPr>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txBody>
          <a:bodyPr/>
          <a:lstStyle/>
          <a:p>
            <a:pPr algn="ctr"/>
            <a:r>
              <a:rPr lang="pl-PL" b="1" i="1"/>
              <a:t>Hamburg</a:t>
            </a:r>
          </a:p>
        </p:txBody>
      </p:sp>
      <p:sp>
        <p:nvSpPr>
          <p:cNvPr id="3" name="Symbol zastępczy zawartości 2">
            <a:extLst>
              <a:ext uri="{FF2B5EF4-FFF2-40B4-BE49-F238E27FC236}">
                <a16:creationId xmlns:a16="http://schemas.microsoft.com/office/drawing/2014/main" xmlns="" id="{49A21782-1F8D-9549-B279-0505B01026CD}"/>
              </a:ext>
            </a:extLst>
          </p:cNvPr>
          <p:cNvSpPr>
            <a:spLocks noGrp="1"/>
          </p:cNvSpPr>
          <p:nvPr>
            <p:ph idx="1"/>
          </p:nvPr>
        </p:nvSpPr>
        <p:spPr>
          <a:xfrm>
            <a:off x="1597936" y="2267991"/>
            <a:ext cx="9601200" cy="3581400"/>
          </a:xfrm>
        </p:spPr>
        <p:txBody>
          <a:bodyPr/>
          <a:lstStyle/>
          <a:p>
            <a:pPr marL="0" indent="0" algn="ctr">
              <a:buNone/>
            </a:pPr>
            <a:r>
              <a:rPr lang="pl-PL" b="1" i="1">
                <a:solidFill>
                  <a:srgbClr val="3C4043"/>
                </a:solidFill>
                <a:effectLst/>
                <a:latin typeface="Roboto" panose="02000000000000000000" pitchFamily="2" charset="0"/>
              </a:rPr>
              <a:t>Hamburg – miasto w północnych Niemczech na prawach kraju związkowego niedaleko ujścia Łaby do Morza Północnego. Wolne miasto i zarazem niemiecki kraj związkowy o powierzchni 755 km², ludność około 1,85 mln – drugie po Berlinie. Największy port morski kraju, wielki ośrodek przemysłowy i finansowy.</a:t>
            </a:r>
            <a:endParaRPr lang="pl-PL" b="1" i="1"/>
          </a:p>
        </p:txBody>
      </p:sp>
      <p:pic>
        <p:nvPicPr>
          <p:cNvPr id="4" name="Obraz 4">
            <a:extLst>
              <a:ext uri="{FF2B5EF4-FFF2-40B4-BE49-F238E27FC236}">
                <a16:creationId xmlns:a16="http://schemas.microsoft.com/office/drawing/2014/main" xmlns="" id="{EDD2C2AD-E1DD-4949-8B67-D8B6BCF65E42}"/>
              </a:ext>
            </a:extLst>
          </p:cNvPr>
          <p:cNvPicPr>
            <a:picLocks noChangeAspect="1"/>
          </p:cNvPicPr>
          <p:nvPr/>
        </p:nvPicPr>
        <p:blipFill>
          <a:blip r:embed="rId2"/>
          <a:stretch>
            <a:fillRect/>
          </a:stretch>
        </p:blipFill>
        <p:spPr>
          <a:xfrm>
            <a:off x="8862866" y="3887378"/>
            <a:ext cx="2002722" cy="2423462"/>
          </a:xfrm>
          <a:prstGeom prst="ellipse">
            <a:avLst/>
          </a:prstGeom>
          <a:ln>
            <a:noFill/>
          </a:ln>
          <a:effectLst>
            <a:outerShdw blurRad="152400" dist="317500" dir="5400000" sx="90000" sy="-19000" rotWithShape="0">
              <a:prstClr val="black">
                <a:alpha val="15000"/>
              </a:prstClr>
            </a:outerShdw>
            <a:reflection blurRad="6350" stA="50000" endA="295" endPos="92000" dist="101600" dir="5400000" sy="-100000" algn="bl" rotWithShape="0"/>
            <a:softEdge rad="112500"/>
          </a:effectLst>
        </p:spPr>
      </p:pic>
    </p:spTree>
    <p:extLst>
      <p:ext uri="{BB962C8B-B14F-4D97-AF65-F5344CB8AC3E}">
        <p14:creationId xmlns:p14="http://schemas.microsoft.com/office/powerpoint/2010/main" xmlns="" val="4109090423"/>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2000"/>
                                        <p:tgtEl>
                                          <p:spTgt spid="4"/>
                                        </p:tgtEl>
                                      </p:cBhvr>
                                    </p:animEffect>
                                    <p:anim calcmode="lin" valueType="num">
                                      <p:cBhvr>
                                        <p:cTn id="19" dur="2000" fill="hold"/>
                                        <p:tgtEl>
                                          <p:spTgt spid="4"/>
                                        </p:tgtEl>
                                        <p:attrNameLst>
                                          <p:attrName>ppt_w</p:attrName>
                                        </p:attrNameLst>
                                      </p:cBhvr>
                                      <p:tavLst>
                                        <p:tav tm="0" fmla="#ppt_w*sin(2.5*pi*$)">
                                          <p:val>
                                            <p:fltVal val="0"/>
                                          </p:val>
                                        </p:tav>
                                        <p:tav tm="100000">
                                          <p:val>
                                            <p:fltVal val="1"/>
                                          </p:val>
                                        </p:tav>
                                      </p:tavLst>
                                    </p:anim>
                                    <p:anim calcmode="lin" valueType="num">
                                      <p:cBhvr>
                                        <p:cTn id="20"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7811BA7-9277-6546-A9CB-9D2FA2878763}"/>
              </a:ext>
            </a:extLst>
          </p:cNvPr>
          <p:cNvSpPr>
            <a:spLocks noGrp="1"/>
          </p:cNvSpPr>
          <p:nvPr>
            <p:ph type="title"/>
          </p:nvPr>
        </p:nvSpPr>
        <p:spPr>
          <a:xfrm>
            <a:off x="1478813" y="5372100"/>
            <a:ext cx="9601200" cy="1485900"/>
          </a:xfrm>
        </p:spPr>
        <p:txBody>
          <a:bodyPr/>
          <a:lstStyle/>
          <a:p>
            <a:r>
              <a:rPr lang="pl-PL" b="1" i="1">
                <a:solidFill>
                  <a:srgbClr val="212121"/>
                </a:solidFill>
                <a:effectLst/>
                <a:latin typeface="Lato" panose="02000000000000000000" pitchFamily="2" charset="0"/>
              </a:rPr>
              <a:t>Port w Hamburgu</a:t>
            </a:r>
            <a:endParaRPr lang="pl-PL" b="0" i="1">
              <a:solidFill>
                <a:srgbClr val="212121"/>
              </a:solidFill>
              <a:effectLst/>
              <a:latin typeface="Lato" panose="02000000000000000000" pitchFamily="2" charset="0"/>
            </a:endParaRPr>
          </a:p>
        </p:txBody>
      </p:sp>
      <p:sp>
        <p:nvSpPr>
          <p:cNvPr id="3" name="Symbol zastępczy zawartości 2">
            <a:extLst>
              <a:ext uri="{FF2B5EF4-FFF2-40B4-BE49-F238E27FC236}">
                <a16:creationId xmlns:a16="http://schemas.microsoft.com/office/drawing/2014/main" xmlns="" id="{73ED6819-AE57-B946-AC06-9A6931A51E46}"/>
              </a:ext>
            </a:extLst>
          </p:cNvPr>
          <p:cNvSpPr>
            <a:spLocks noGrp="1"/>
          </p:cNvSpPr>
          <p:nvPr>
            <p:ph idx="1"/>
          </p:nvPr>
        </p:nvSpPr>
        <p:spPr>
          <a:xfrm>
            <a:off x="1111987" y="2561178"/>
            <a:ext cx="9601200" cy="2561177"/>
          </a:xfrm>
        </p:spPr>
        <p:txBody>
          <a:bodyPr/>
          <a:lstStyle/>
          <a:p>
            <a:pPr marL="0" indent="0" algn="ctr">
              <a:buNone/>
            </a:pPr>
            <a:r>
              <a:rPr lang="pl-PL" b="1" i="1">
                <a:solidFill>
                  <a:srgbClr val="424242"/>
                </a:solidFill>
                <a:effectLst/>
                <a:latin typeface="Source Sans Pro" panose="02000000000000000000" pitchFamily="2" charset="0"/>
              </a:rPr>
              <a:t>Hamburg i port to pierwsze skojarzenie, jakie ma się z tym miastem. Nie wszyscy jednak wiedzą, że Hamburg jest położony 110 km od wybrzeża morza Północnego, a port działa u ujścia rzeki Łaby (po niemiecku Elbe). Pomimo tego to właśnie tutaj znajduje się największy port w Niemczech i jeden z największych na świecie. Aby w pełni móc ocenić jego wielkość oraz z bliska przyjrzeć się nabrzeżu, HafenCity, stoczniom oraz miejscom przeładunkowych należy wsiąść na statek i wyruszyć w rejs. Dodatkiem do rejsu jest przewodnik, który na bieżąco opisuje (po niemiecku lub angielsku) wszystkie fascynujące fakty dotyczące portu i mijanych obiektów.</a:t>
            </a:r>
            <a:endParaRPr lang="pl-PL" b="1" i="1"/>
          </a:p>
        </p:txBody>
      </p:sp>
      <p:pic>
        <p:nvPicPr>
          <p:cNvPr id="4" name="Obraz 4">
            <a:extLst>
              <a:ext uri="{FF2B5EF4-FFF2-40B4-BE49-F238E27FC236}">
                <a16:creationId xmlns:a16="http://schemas.microsoft.com/office/drawing/2014/main" xmlns="" id="{16C2A993-80C7-754D-B229-4B445C01A32B}"/>
              </a:ext>
            </a:extLst>
          </p:cNvPr>
          <p:cNvPicPr>
            <a:picLocks noChangeAspect="1"/>
          </p:cNvPicPr>
          <p:nvPr/>
        </p:nvPicPr>
        <p:blipFill>
          <a:blip r:embed="rId2"/>
          <a:stretch>
            <a:fillRect/>
          </a:stretch>
        </p:blipFill>
        <p:spPr>
          <a:xfrm>
            <a:off x="8367613" y="622604"/>
            <a:ext cx="2345574" cy="176064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xmlns="" val="42643065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EFBA0F0-EE0B-0E43-B06E-B10A209244B7}"/>
              </a:ext>
            </a:extLst>
          </p:cNvPr>
          <p:cNvSpPr>
            <a:spLocks noGrp="1"/>
          </p:cNvSpPr>
          <p:nvPr>
            <p:ph type="title"/>
          </p:nvPr>
        </p:nvSpPr>
        <p:spPr/>
        <p:txBody>
          <a:bodyPr/>
          <a:lstStyle/>
          <a:p>
            <a:pPr algn="r"/>
            <a:r>
              <a:rPr lang="pl-PL" b="1" i="1">
                <a:solidFill>
                  <a:srgbClr val="212121"/>
                </a:solidFill>
                <a:effectLst/>
                <a:latin typeface="Lato" panose="020F0502020204030203" pitchFamily="34" charset="0"/>
              </a:rPr>
              <a:t>Ratusz w Hamburgu</a:t>
            </a:r>
            <a:endParaRPr lang="pl-PL" b="0" i="1">
              <a:solidFill>
                <a:srgbClr val="212121"/>
              </a:solidFill>
              <a:effectLst/>
              <a:latin typeface="Lato" panose="020F0502020204030203" pitchFamily="34" charset="0"/>
            </a:endParaRPr>
          </a:p>
        </p:txBody>
      </p:sp>
      <p:sp>
        <p:nvSpPr>
          <p:cNvPr id="3" name="Symbol zastępczy zawartości 2">
            <a:extLst>
              <a:ext uri="{FF2B5EF4-FFF2-40B4-BE49-F238E27FC236}">
                <a16:creationId xmlns:a16="http://schemas.microsoft.com/office/drawing/2014/main" xmlns="" id="{C1BD3028-CFA2-964D-AAFE-4FE6B35CAB9A}"/>
              </a:ext>
            </a:extLst>
          </p:cNvPr>
          <p:cNvSpPr>
            <a:spLocks noGrp="1"/>
          </p:cNvSpPr>
          <p:nvPr>
            <p:ph idx="1"/>
          </p:nvPr>
        </p:nvSpPr>
        <p:spPr>
          <a:xfrm>
            <a:off x="726660" y="1662899"/>
            <a:ext cx="11161969" cy="3532202"/>
          </a:xfrm>
        </p:spPr>
        <p:txBody>
          <a:bodyPr>
            <a:normAutofit/>
          </a:bodyPr>
          <a:lstStyle/>
          <a:p>
            <a:pPr marL="0" indent="0" algn="ctr">
              <a:buNone/>
            </a:pPr>
            <a:r>
              <a:rPr lang="pl-PL" b="1" i="1">
                <a:solidFill>
                  <a:srgbClr val="424242"/>
                </a:solidFill>
                <a:effectLst/>
                <a:latin typeface="Source Sans Pro" panose="020B0503030403020204" pitchFamily="34" charset="0"/>
              </a:rPr>
              <a:t>O rok dłużej niż nowoczesną filharmonię budowano jeden z najpiękniejszych budynków Hamburga – ratusz miejski. Został oddany do użytku w 1897 roku, 55 lat po tym, jak spłonął jego poprzednik. Ta monumentalna budowla wykonana głównie z piaskowca, posiada 647 pokoi i została ustawiona na 4000 pali drewnianych.Tym, co nie pozwala przejść obojętnie obok ratusza, jest kunsztownie zdobiona fasada i wieża o wysokości 112 metrów. Ratusz jest przykładem historyzmu w Niemczech, a architektura stanowi połączenie włoskich i północnoniemieckich elementów renesansowych. Wchodząc od strony placu ratuszowego, należy zwrócić uwagę na posągi dwudziestu niemieckich króli i cesarzy (od Karola Wielkiego, do Franciszka II) ustawione między niszami okiennymi. To tylko niektóre z postaci, którymi ozdobiono ratusz.W budynku mieści się lokalny parlament i senat, ale bezpłatnie można zwiedzić ciekawy hol oraz przepiękny wewnętrzny dziedziniec z niesamowitą fontanną Higiei.</a:t>
            </a:r>
          </a:p>
        </p:txBody>
      </p:sp>
      <p:pic>
        <p:nvPicPr>
          <p:cNvPr id="4" name="Obraz 4">
            <a:extLst>
              <a:ext uri="{FF2B5EF4-FFF2-40B4-BE49-F238E27FC236}">
                <a16:creationId xmlns:a16="http://schemas.microsoft.com/office/drawing/2014/main" xmlns="" id="{31E40377-EDC1-584D-85A0-3DDA32C3C026}"/>
              </a:ext>
            </a:extLst>
          </p:cNvPr>
          <p:cNvPicPr>
            <a:picLocks noChangeAspect="1"/>
          </p:cNvPicPr>
          <p:nvPr/>
        </p:nvPicPr>
        <p:blipFill>
          <a:blip r:embed="rId2"/>
          <a:stretch>
            <a:fillRect/>
          </a:stretch>
        </p:blipFill>
        <p:spPr>
          <a:xfrm>
            <a:off x="8311755" y="4700673"/>
            <a:ext cx="2433279" cy="1826481"/>
          </a:xfrm>
          <a:prstGeom prst="ellipse">
            <a:avLst/>
          </a:prstGeom>
          <a:ln w="190500" cap="rnd">
            <a:solidFill>
              <a:srgbClr val="C8C6BD"/>
            </a:solidFill>
            <a:prstDash val="solid"/>
          </a:ln>
          <a:effectLst>
            <a:outerShdw blurRad="152400" dist="317500" dir="5400000" sx="90000" sy="-19000" rotWithShape="0">
              <a:prstClr val="black">
                <a:alpha val="15000"/>
              </a:prstClr>
            </a:outerShdw>
            <a:reflection blurRad="6350" stA="50000" endA="295" endPos="92000" dist="101600" dir="5400000" sy="-100000" algn="bl" rotWithShape="0"/>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xmlns="" val="144169312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TF10001025">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F10001025" id="{F9915BBD-9749-466F-995C-8C8D6A938EC0}" vid="{CF1D1A65-FC75-42D2-B7EF-D2991382DC6F}"/>
    </a:ext>
  </a:extLst>
</a:theme>
</file>

<file path=docProps/app.xml><?xml version="1.0" encoding="utf-8"?>
<Properties xmlns="http://schemas.openxmlformats.org/officeDocument/2006/extended-properties" xmlns:vt="http://schemas.openxmlformats.org/officeDocument/2006/docPropsVTypes">
  <TotalTime>0</TotalTime>
  <Words>390</Words>
  <Application>Microsoft Office PowerPoint</Application>
  <PresentationFormat>Niestandardowy</PresentationFormat>
  <Paragraphs>32</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TF10001025</vt:lpstr>
      <vt:lpstr>Największe miasta niemiec</vt:lpstr>
      <vt:lpstr>Berlin</vt:lpstr>
      <vt:lpstr>BRAMA BRANDENBURSKA (BRANDENBURGER TOR)</vt:lpstr>
      <vt:lpstr>REICHSTAG</vt:lpstr>
      <vt:lpstr>Geografia</vt:lpstr>
      <vt:lpstr>Sport </vt:lpstr>
      <vt:lpstr>Hamburg</vt:lpstr>
      <vt:lpstr>Port w Hamburgu</vt:lpstr>
      <vt:lpstr>Ratusz w Hamburgu</vt:lpstr>
      <vt:lpstr>Transport</vt:lpstr>
      <vt:lpstr>Polityka</vt:lpstr>
      <vt:lpstr>KONIEC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Największe miasta niemiec</dc:title>
  <dc:creator>Igor Zabłotny</dc:creator>
  <cp:lastModifiedBy>Weronika</cp:lastModifiedBy>
  <cp:revision>4</cp:revision>
  <dcterms:created xsi:type="dcterms:W3CDTF">2022-02-09T21:09:34Z</dcterms:created>
  <dcterms:modified xsi:type="dcterms:W3CDTF">2022-02-20T19:28:18Z</dcterms:modified>
</cp:coreProperties>
</file>