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D43B-8A0C-4244-B39B-229FA186A814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5196E03-21D9-46B5-AE77-5FFA668D8E2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D43B-8A0C-4244-B39B-229FA186A814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E03-21D9-46B5-AE77-5FFA668D8E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D43B-8A0C-4244-B39B-229FA186A814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E03-21D9-46B5-AE77-5FFA668D8E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D43B-8A0C-4244-B39B-229FA186A814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E03-21D9-46B5-AE77-5FFA668D8E2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D43B-8A0C-4244-B39B-229FA186A814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5196E03-21D9-46B5-AE77-5FFA668D8E2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D43B-8A0C-4244-B39B-229FA186A814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E03-21D9-46B5-AE77-5FFA668D8E2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D43B-8A0C-4244-B39B-229FA186A814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E03-21D9-46B5-AE77-5FFA668D8E2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D43B-8A0C-4244-B39B-229FA186A814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E03-21D9-46B5-AE77-5FFA668D8E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D43B-8A0C-4244-B39B-229FA186A814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E03-21D9-46B5-AE77-5FFA668D8E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D43B-8A0C-4244-B39B-229FA186A814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E03-21D9-46B5-AE77-5FFA668D8E2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D43B-8A0C-4244-B39B-229FA186A814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5196E03-21D9-46B5-AE77-5FFA668D8E2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7DD43B-8A0C-4244-B39B-229FA186A814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5196E03-21D9-46B5-AE77-5FFA668D8E2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Aleksandra </a:t>
            </a:r>
            <a:r>
              <a:rPr lang="pl-PL" dirty="0" err="1" smtClean="0"/>
              <a:t>Kaczerzewska</a:t>
            </a:r>
            <a:r>
              <a:rPr lang="pl-PL" dirty="0" smtClean="0"/>
              <a:t>, Agata Przybylska, Jagoda </a:t>
            </a:r>
            <a:r>
              <a:rPr lang="pl-PL" dirty="0" err="1" smtClean="0"/>
              <a:t>Jedynska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Kulinarna podróż po Szwajcarii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82" y="4149080"/>
            <a:ext cx="3672408" cy="2442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05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solidFill>
                  <a:srgbClr val="FF0000"/>
                </a:solidFill>
              </a:rPr>
              <a:t>Founde</a:t>
            </a:r>
            <a:endParaRPr lang="pl-PL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>
                <a:latin typeface="+mj-lt"/>
              </a:rPr>
              <a:t>Potrawa</a:t>
            </a:r>
            <a:r>
              <a:rPr lang="pl-PL" sz="2400" dirty="0">
                <a:latin typeface="+mj-lt"/>
              </a:rPr>
              <a:t>, której głównym składnikiem jest ser podgrzewany w specjalnym garnku na palniku. Mieszanka rozpuszczonego sera, białego wina i przypraw służy do zamaczania w niej kawałków pieczywa, ziemniaków lub mięsa. </a:t>
            </a:r>
            <a:r>
              <a:rPr lang="pl-PL" sz="2400" dirty="0" smtClean="0">
                <a:latin typeface="+mj-lt"/>
              </a:rPr>
              <a:t>Do </a:t>
            </a:r>
            <a:r>
              <a:rPr lang="pl-PL" sz="2400" dirty="0">
                <a:latin typeface="+mj-lt"/>
              </a:rPr>
              <a:t>przytrzymania tych składników </a:t>
            </a:r>
            <a:endParaRPr lang="pl-PL" sz="2400" dirty="0" smtClean="0">
              <a:latin typeface="+mj-lt"/>
            </a:endParaRPr>
          </a:p>
          <a:p>
            <a:pPr marL="0" indent="0">
              <a:buNone/>
            </a:pPr>
            <a:r>
              <a:rPr lang="pl-PL" sz="2400" dirty="0" smtClean="0">
                <a:latin typeface="+mj-lt"/>
              </a:rPr>
              <a:t>służy </a:t>
            </a:r>
            <a:r>
              <a:rPr lang="pl-PL" sz="2400" dirty="0">
                <a:latin typeface="+mj-lt"/>
              </a:rPr>
              <a:t>specjalny dwuzębny </a:t>
            </a:r>
            <a:endParaRPr lang="pl-PL" sz="2400" dirty="0" smtClean="0">
              <a:latin typeface="+mj-lt"/>
            </a:endParaRPr>
          </a:p>
          <a:p>
            <a:pPr marL="0" indent="0">
              <a:buNone/>
            </a:pPr>
            <a:r>
              <a:rPr lang="pl-PL" sz="2400" dirty="0" smtClean="0">
                <a:latin typeface="+mj-lt"/>
              </a:rPr>
              <a:t>widelec</a:t>
            </a:r>
            <a:r>
              <a:rPr lang="pl-PL" sz="2400" dirty="0">
                <a:latin typeface="+mj-lt"/>
              </a:rPr>
              <a:t>, </a:t>
            </a:r>
            <a:r>
              <a:rPr lang="pl-PL" sz="2400" dirty="0" smtClean="0">
                <a:latin typeface="+mj-lt"/>
              </a:rPr>
              <a:t>a garnek</a:t>
            </a:r>
            <a:r>
              <a:rPr lang="pl-PL" sz="2400" dirty="0">
                <a:latin typeface="+mj-lt"/>
              </a:rPr>
              <a:t>, w którym </a:t>
            </a:r>
            <a:endParaRPr lang="pl-PL" sz="2400" dirty="0" smtClean="0">
              <a:latin typeface="+mj-lt"/>
            </a:endParaRPr>
          </a:p>
          <a:p>
            <a:pPr marL="0" indent="0">
              <a:buNone/>
            </a:pPr>
            <a:r>
              <a:rPr lang="pl-PL" sz="2400" dirty="0" smtClean="0">
                <a:latin typeface="+mj-lt"/>
              </a:rPr>
              <a:t>przygotowywany </a:t>
            </a:r>
          </a:p>
          <a:p>
            <a:pPr marL="0" indent="0">
              <a:buNone/>
            </a:pPr>
            <a:r>
              <a:rPr lang="pl-PL" sz="2400" dirty="0" smtClean="0">
                <a:latin typeface="+mj-lt"/>
              </a:rPr>
              <a:t>jest </a:t>
            </a:r>
            <a:r>
              <a:rPr lang="pl-PL" sz="2400" dirty="0">
                <a:latin typeface="+mj-lt"/>
              </a:rPr>
              <a:t>ser powinien być </a:t>
            </a:r>
            <a:endParaRPr lang="pl-PL" sz="2400" dirty="0" smtClean="0">
              <a:latin typeface="+mj-lt"/>
            </a:endParaRPr>
          </a:p>
          <a:p>
            <a:pPr marL="0" indent="0">
              <a:buNone/>
            </a:pPr>
            <a:r>
              <a:rPr lang="pl-PL" sz="2400" dirty="0" smtClean="0">
                <a:latin typeface="+mj-lt"/>
              </a:rPr>
              <a:t>ceramiczny</a:t>
            </a:r>
            <a:r>
              <a:rPr lang="pl-PL" sz="2400" dirty="0">
                <a:latin typeface="+mj-lt"/>
              </a:rPr>
              <a:t>. </a:t>
            </a:r>
            <a:endParaRPr lang="pl-PL" sz="2400" dirty="0"/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269823" cy="2176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727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solidFill>
                  <a:srgbClr val="FF0000"/>
                </a:solidFill>
              </a:rPr>
              <a:t>Marroni</a:t>
            </a:r>
            <a:endParaRPr lang="pl-PL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 smtClean="0">
                <a:latin typeface="+mj-lt"/>
              </a:rPr>
              <a:t>Jadalne </a:t>
            </a:r>
            <a:r>
              <a:rPr lang="pl-PL" sz="2400" dirty="0">
                <a:latin typeface="+mj-lt"/>
              </a:rPr>
              <a:t>kasztany. W okresie jesiennym pojawiają się na ulicach kramiki sprzedające maroni wprost z pieca. Spotkać można je na festynach, targach ulicznych i świątecznych czy nawet przed centrum handlowym. Maroni nie należy mylić ze zwykłymi kasztanami, które nie nadają się do jedzenia. W przeciwieństwie do </a:t>
            </a:r>
            <a:r>
              <a:rPr lang="pl-PL" sz="2400" dirty="0" smtClean="0">
                <a:latin typeface="+mj-lt"/>
              </a:rPr>
              <a:t>nich</a:t>
            </a:r>
          </a:p>
          <a:p>
            <a:pPr marL="0" indent="0">
              <a:buNone/>
            </a:pPr>
            <a:r>
              <a:rPr lang="pl-PL" sz="2400" dirty="0" smtClean="0">
                <a:latin typeface="+mj-lt"/>
              </a:rPr>
              <a:t> </a:t>
            </a:r>
            <a:r>
              <a:rPr lang="pl-PL" sz="2400" dirty="0">
                <a:latin typeface="+mj-lt"/>
              </a:rPr>
              <a:t>są one większe, mają słodki </a:t>
            </a:r>
            <a:r>
              <a:rPr lang="pl-PL" sz="2400" dirty="0" smtClean="0">
                <a:latin typeface="+mj-lt"/>
              </a:rPr>
              <a:t>i</a:t>
            </a:r>
          </a:p>
          <a:p>
            <a:pPr marL="0" indent="0">
              <a:buNone/>
            </a:pPr>
            <a:r>
              <a:rPr lang="pl-PL" sz="2400" dirty="0" smtClean="0">
                <a:latin typeface="+mj-lt"/>
              </a:rPr>
              <a:t> </a:t>
            </a:r>
            <a:r>
              <a:rPr lang="pl-PL" sz="2400" dirty="0">
                <a:latin typeface="+mj-lt"/>
              </a:rPr>
              <a:t>intensywny smak</a:t>
            </a:r>
            <a:r>
              <a:rPr lang="pl-PL" sz="2400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pl-PL" sz="2400" dirty="0" smtClean="0">
                <a:latin typeface="+mj-lt"/>
              </a:rPr>
              <a:t>Często </a:t>
            </a:r>
            <a:r>
              <a:rPr lang="pl-PL" sz="2400" dirty="0">
                <a:latin typeface="+mj-lt"/>
              </a:rPr>
              <a:t>przybierają formę </a:t>
            </a:r>
            <a:endParaRPr lang="pl-PL" sz="2400" dirty="0" smtClean="0">
              <a:latin typeface="+mj-lt"/>
            </a:endParaRPr>
          </a:p>
          <a:p>
            <a:pPr marL="0" indent="0">
              <a:buNone/>
            </a:pPr>
            <a:r>
              <a:rPr lang="pl-PL" sz="2400" dirty="0" smtClean="0">
                <a:latin typeface="+mj-lt"/>
              </a:rPr>
              <a:t>zbliżoną </a:t>
            </a:r>
            <a:r>
              <a:rPr lang="pl-PL" sz="2400" dirty="0">
                <a:latin typeface="+mj-lt"/>
              </a:rPr>
              <a:t>do serca. </a:t>
            </a:r>
            <a:r>
              <a:rPr lang="pl-PL" sz="2400" dirty="0" smtClean="0">
                <a:latin typeface="+mj-lt"/>
              </a:rPr>
              <a:t>Są</a:t>
            </a:r>
          </a:p>
          <a:p>
            <a:pPr marL="0" indent="0">
              <a:buNone/>
            </a:pPr>
            <a:r>
              <a:rPr lang="pl-PL" sz="2400" dirty="0" smtClean="0">
                <a:latin typeface="+mj-lt"/>
              </a:rPr>
              <a:t>łatwe </a:t>
            </a:r>
            <a:r>
              <a:rPr lang="pl-PL" sz="2400" dirty="0">
                <a:latin typeface="+mj-lt"/>
              </a:rPr>
              <a:t>do obrania, a ich </a:t>
            </a:r>
            <a:endParaRPr lang="pl-PL" sz="2400" dirty="0" smtClean="0">
              <a:latin typeface="+mj-lt"/>
            </a:endParaRPr>
          </a:p>
          <a:p>
            <a:pPr marL="0" indent="0">
              <a:buNone/>
            </a:pPr>
            <a:r>
              <a:rPr lang="pl-PL" sz="2400" dirty="0" smtClean="0">
                <a:latin typeface="+mj-lt"/>
              </a:rPr>
              <a:t>wnętrzem </a:t>
            </a:r>
            <a:r>
              <a:rPr lang="pl-PL" sz="2400" dirty="0">
                <a:latin typeface="+mj-lt"/>
              </a:rPr>
              <a:t>zajadają </a:t>
            </a:r>
            <a:r>
              <a:rPr lang="pl-PL" sz="2400" dirty="0" smtClean="0">
                <a:latin typeface="+mj-lt"/>
              </a:rPr>
              <a:t>się </a:t>
            </a:r>
            <a:r>
              <a:rPr lang="pl-PL" sz="2400" dirty="0">
                <a:latin typeface="+mj-lt"/>
              </a:rPr>
              <a:t>Szwajcarzy.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30054" b="6101"/>
          <a:stretch/>
        </p:blipFill>
        <p:spPr bwMode="auto">
          <a:xfrm>
            <a:off x="5188932" y="3542781"/>
            <a:ext cx="3235548" cy="1826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950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0985" y="404664"/>
            <a:ext cx="7772400" cy="1143000"/>
          </a:xfrm>
        </p:spPr>
        <p:txBody>
          <a:bodyPr/>
          <a:lstStyle/>
          <a:p>
            <a:r>
              <a:rPr lang="pl-PL" b="1" i="1" dirty="0" err="1" smtClean="0">
                <a:solidFill>
                  <a:srgbClr val="FF0000"/>
                </a:solidFill>
              </a:rPr>
              <a:t>Vermicelles</a:t>
            </a:r>
            <a:endParaRPr lang="pl-PL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>
                <a:latin typeface="+mj-lt"/>
              </a:rPr>
              <a:t>Rodzaj </a:t>
            </a:r>
            <a:r>
              <a:rPr lang="pl-PL" sz="2400" dirty="0">
                <a:latin typeface="+mj-lt"/>
              </a:rPr>
              <a:t>szwajcarskiego deseru, który przygotowuje się z musu </a:t>
            </a:r>
            <a:r>
              <a:rPr lang="pl-PL" sz="2400" dirty="0" smtClean="0">
                <a:latin typeface="+mj-lt"/>
              </a:rPr>
              <a:t>kasztanowego. </a:t>
            </a:r>
            <a:r>
              <a:rPr lang="pl-PL" sz="2400" dirty="0">
                <a:latin typeface="+mj-lt"/>
              </a:rPr>
              <a:t>Wyglądem przypomina on ugotowany i ułożony makaron spaghetti. Może być dodatkiem do potrawy lub stanowić osobne danie. </a:t>
            </a:r>
            <a:r>
              <a:rPr lang="pl-PL" sz="2400" dirty="0" err="1">
                <a:latin typeface="+mj-lt"/>
              </a:rPr>
              <a:t>Vermicelles</a:t>
            </a:r>
            <a:r>
              <a:rPr lang="pl-PL" sz="2400" dirty="0">
                <a:latin typeface="+mj-lt"/>
              </a:rPr>
              <a:t> można zatem podawać z lodami czy dekorować nim ciasto. Powszechnie znana jest także wersja z bitą śmietaną. Wielbiciele jedzą je także bez niczego lub w formie torciku na bazie tegoż puree.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2959" r="-90" b="20522"/>
          <a:stretch/>
        </p:blipFill>
        <p:spPr bwMode="auto">
          <a:xfrm>
            <a:off x="4319527" y="4293096"/>
            <a:ext cx="3172419" cy="2022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268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>
                <a:solidFill>
                  <a:srgbClr val="FF0000"/>
                </a:solidFill>
              </a:rPr>
              <a:t>Wähe</a:t>
            </a:r>
            <a:endParaRPr lang="pl-PL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 smtClean="0">
                <a:latin typeface="+mj-lt"/>
              </a:rPr>
              <a:t>Cienki </a:t>
            </a:r>
            <a:r>
              <a:rPr lang="pl-PL" sz="2400" dirty="0">
                <a:latin typeface="+mj-lt"/>
              </a:rPr>
              <a:t>placek, który w zależności od dodatków może być słodki, słony lub </a:t>
            </a:r>
            <a:r>
              <a:rPr lang="pl-PL" sz="2400" dirty="0" smtClean="0">
                <a:latin typeface="+mj-lt"/>
              </a:rPr>
              <a:t>pikantny. Także </a:t>
            </a:r>
            <a:r>
              <a:rPr lang="pl-PL" sz="2400" dirty="0">
                <a:latin typeface="+mj-lt"/>
              </a:rPr>
              <a:t>supermarkety oferują szeroki asortyment tych wypieków. Wśród nich często znaleźć można </a:t>
            </a:r>
            <a:r>
              <a:rPr lang="pl-PL" sz="2400" dirty="0" err="1">
                <a:latin typeface="+mj-lt"/>
              </a:rPr>
              <a:t>Wähen</a:t>
            </a:r>
            <a:r>
              <a:rPr lang="pl-PL" sz="2400" dirty="0">
                <a:latin typeface="+mj-lt"/>
              </a:rPr>
              <a:t> z owocami, warzywami lub serem. Szwajcarski specjał porównać można z tartą, ponieważ również podstawą jest tu kruche ciasto. Jednak w tym przypadku jest on </a:t>
            </a:r>
            <a:r>
              <a:rPr lang="pl-PL" sz="2400" dirty="0" smtClean="0">
                <a:latin typeface="+mj-lt"/>
              </a:rPr>
              <a:t>dodatkowo</a:t>
            </a:r>
          </a:p>
          <a:p>
            <a:pPr marL="0" indent="0">
              <a:buNone/>
            </a:pPr>
            <a:r>
              <a:rPr lang="pl-PL" sz="2400" dirty="0" smtClean="0">
                <a:latin typeface="+mj-lt"/>
              </a:rPr>
              <a:t> </a:t>
            </a:r>
            <a:r>
              <a:rPr lang="pl-PL" sz="2400" dirty="0">
                <a:latin typeface="+mj-lt"/>
              </a:rPr>
              <a:t>słodzony lub solony w </a:t>
            </a:r>
            <a:endParaRPr lang="pl-PL" sz="2400" dirty="0" smtClean="0">
              <a:latin typeface="+mj-lt"/>
            </a:endParaRPr>
          </a:p>
          <a:p>
            <a:pPr marL="0" indent="0">
              <a:buNone/>
            </a:pPr>
            <a:r>
              <a:rPr lang="pl-PL" sz="2400" dirty="0" smtClean="0">
                <a:latin typeface="+mj-lt"/>
              </a:rPr>
              <a:t>zależności </a:t>
            </a:r>
            <a:r>
              <a:rPr lang="pl-PL" sz="2400" dirty="0">
                <a:latin typeface="+mj-lt"/>
              </a:rPr>
              <a:t>od </a:t>
            </a:r>
            <a:r>
              <a:rPr lang="pl-PL" sz="2400" dirty="0" smtClean="0">
                <a:latin typeface="+mj-lt"/>
              </a:rPr>
              <a:t>wariantu</a:t>
            </a:r>
          </a:p>
          <a:p>
            <a:pPr marL="0" indent="0">
              <a:buNone/>
            </a:pPr>
            <a:r>
              <a:rPr lang="pl-PL" sz="2400" dirty="0" smtClean="0">
                <a:latin typeface="+mj-lt"/>
              </a:rPr>
              <a:t> </a:t>
            </a:r>
            <a:r>
              <a:rPr lang="pl-PL" sz="2400" dirty="0">
                <a:latin typeface="+mj-lt"/>
              </a:rPr>
              <a:t>smakowego. </a:t>
            </a:r>
            <a:endParaRPr lang="pl-PL" dirty="0"/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" t="14615" r="2299" b="15217"/>
          <a:stretch/>
        </p:blipFill>
        <p:spPr bwMode="auto">
          <a:xfrm>
            <a:off x="4499992" y="4077072"/>
            <a:ext cx="3936640" cy="2364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79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>
                <a:solidFill>
                  <a:srgbClr val="FF0000"/>
                </a:solidFill>
              </a:rPr>
              <a:t>Zopf</a:t>
            </a:r>
            <a:endParaRPr lang="pl-PL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Odpowiednik </a:t>
            </a:r>
            <a:r>
              <a:rPr lang="pl-PL" dirty="0"/>
              <a:t>drożdżowej chałki, do którego nie dodaje się cukru, przez co stanowi neutralne pieczywo. Najbardziej popularnym wariantem jest w Szwajcarii </a:t>
            </a:r>
            <a:r>
              <a:rPr lang="pl-PL" dirty="0" err="1"/>
              <a:t>Butterzopf</a:t>
            </a:r>
            <a:r>
              <a:rPr lang="pl-PL" dirty="0"/>
              <a:t> – wersja maślana. Według tradycji spożywa się go co niedzielę na śniadanie w towarzystwie masła, miodu lub konfitury.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t="-3642" b="43513"/>
          <a:stretch/>
        </p:blipFill>
        <p:spPr bwMode="auto">
          <a:xfrm>
            <a:off x="2411760" y="3429000"/>
            <a:ext cx="4708489" cy="2723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5270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1" dirty="0" err="1">
                <a:solidFill>
                  <a:srgbClr val="FF0000"/>
                </a:solidFill>
              </a:rPr>
              <a:t>Spätzli</a:t>
            </a:r>
            <a:r>
              <a:rPr lang="pl-PL" b="1" i="1" dirty="0">
                <a:solidFill>
                  <a:srgbClr val="FF0000"/>
                </a:solidFill>
              </a:rPr>
              <a:t> (</a:t>
            </a:r>
            <a:r>
              <a:rPr lang="pl-PL" b="1" i="1" dirty="0" err="1">
                <a:solidFill>
                  <a:srgbClr val="FF0000"/>
                </a:solidFill>
              </a:rPr>
              <a:t>szpecle</a:t>
            </a:r>
            <a:r>
              <a:rPr lang="pl-PL" b="1" i="1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Rodzaj </a:t>
            </a:r>
            <a:r>
              <a:rPr lang="pl-PL" dirty="0"/>
              <a:t>własnoręcznie wytwarzanego makaronu, który może stanowić samodzielną potrawę bądź być dodatkiem do posiłku. Przygotowuje się go z mąki i jajek. Mnie przypomina on polskie zacierki, które moja mama i babcia dodawały niegdyś do zupy.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4458444" cy="2967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5820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>
                <a:solidFill>
                  <a:srgbClr val="FF0000"/>
                </a:solidFill>
              </a:rPr>
              <a:t>Birchermüesli</a:t>
            </a:r>
            <a:r>
              <a:rPr lang="pl-PL" b="1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Rodzaj </a:t>
            </a:r>
            <a:r>
              <a:rPr lang="pl-PL" dirty="0" err="1" smtClean="0"/>
              <a:t>musli</a:t>
            </a:r>
            <a:r>
              <a:rPr lang="pl-PL" dirty="0" smtClean="0"/>
              <a:t> </a:t>
            </a:r>
            <a:r>
              <a:rPr lang="pl-PL" dirty="0"/>
              <a:t>odkryty w Szwajcarii. To śniadaniowe danie składa się z płatków owsianych, jabłek, mleka skondensowanego i orzechów bądź migdałów. Szwajcarzy chętnie spożywają </a:t>
            </a:r>
            <a:r>
              <a:rPr lang="pl-PL" dirty="0" err="1"/>
              <a:t>Birchermüesli</a:t>
            </a:r>
            <a:r>
              <a:rPr lang="pl-PL" dirty="0"/>
              <a:t> z chałką maślaną i kawą z mlekiem na dobry początek dnia.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27" y="3212976"/>
            <a:ext cx="4513684" cy="3009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74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>
                <a:solidFill>
                  <a:srgbClr val="FF0000"/>
                </a:solidFill>
              </a:rPr>
              <a:t>Älplermagronen</a:t>
            </a:r>
            <a:endParaRPr lang="pl-PL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Zapiekanka </a:t>
            </a:r>
            <a:r>
              <a:rPr lang="pl-PL" dirty="0"/>
              <a:t>składająca się z ziemniaków, makaronu, sera, śmietany i cebuli. Jest to łatwe w przygotowaniu i sycące danie, dlatego często wchodzi w skład pożywienia harcerzy i żołnierzy. Dodatkiem do tej potrawy może być mus jabłkowy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4" r="-2530" b="11645"/>
          <a:stretch/>
        </p:blipFill>
        <p:spPr bwMode="auto">
          <a:xfrm>
            <a:off x="2267743" y="3330027"/>
            <a:ext cx="4845821" cy="3056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81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</TotalTime>
  <Words>399</Words>
  <Application>Microsoft Office PowerPoint</Application>
  <PresentationFormat>Pokaz na ekranie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Kapitał</vt:lpstr>
      <vt:lpstr>Kulinarna podróż po Szwajcarii</vt:lpstr>
      <vt:lpstr>Founde</vt:lpstr>
      <vt:lpstr>Marroni</vt:lpstr>
      <vt:lpstr>Vermicelles</vt:lpstr>
      <vt:lpstr>Wähe</vt:lpstr>
      <vt:lpstr>Zopf</vt:lpstr>
      <vt:lpstr>Spätzli (szpecle) </vt:lpstr>
      <vt:lpstr>Birchermüesli </vt:lpstr>
      <vt:lpstr>Älplermagronen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Kulinarna podróż po Szwajcarii</dc:title>
  <dc:creator>Agata</dc:creator>
  <cp:lastModifiedBy>Agata</cp:lastModifiedBy>
  <cp:revision>4</cp:revision>
  <dcterms:created xsi:type="dcterms:W3CDTF">2022-02-01T10:28:49Z</dcterms:created>
  <dcterms:modified xsi:type="dcterms:W3CDTF">2022-02-01T11:03:08Z</dcterms:modified>
</cp:coreProperties>
</file>